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64" r:id="rId4"/>
    <p:sldId id="266" r:id="rId5"/>
    <p:sldId id="275" r:id="rId6"/>
    <p:sldId id="286" r:id="rId7"/>
    <p:sldId id="290" r:id="rId8"/>
    <p:sldId id="280" r:id="rId9"/>
    <p:sldId id="268" r:id="rId10"/>
    <p:sldId id="291" r:id="rId11"/>
    <p:sldId id="282" r:id="rId12"/>
    <p:sldId id="277" r:id="rId13"/>
    <p:sldId id="292" r:id="rId14"/>
    <p:sldId id="269" r:id="rId15"/>
    <p:sldId id="274" r:id="rId16"/>
    <p:sldId id="271" r:id="rId17"/>
    <p:sldId id="273" r:id="rId18"/>
    <p:sldId id="262" r:id="rId19"/>
    <p:sldId id="284" r:id="rId20"/>
    <p:sldId id="283" r:id="rId21"/>
    <p:sldId id="293" r:id="rId22"/>
    <p:sldId id="257" r:id="rId23"/>
    <p:sldId id="279" r:id="rId24"/>
    <p:sldId id="260" r:id="rId25"/>
    <p:sldId id="267" r:id="rId26"/>
    <p:sldId id="287" r:id="rId27"/>
    <p:sldId id="288" r:id="rId28"/>
    <p:sldId id="261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33CCCC"/>
    <a:srgbClr val="00FFFF"/>
    <a:srgbClr val="EEC100"/>
    <a:srgbClr val="FFCC00"/>
    <a:srgbClr val="F2DCDB"/>
    <a:srgbClr val="FF00FF"/>
    <a:srgbClr val="0000FF"/>
    <a:srgbClr val="FFFFB5"/>
    <a:srgbClr val="FF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2568" y="-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AE464-11F9-4EA3-A4B0-E7E1B9EC65DF}" type="datetimeFigureOut">
              <a:rPr lang="pt-BR" smtClean="0"/>
              <a:t>31/1/2016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3E454-B6BD-4A0D-96D7-A00177F29E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35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3E454-B6BD-4A0D-96D7-A00177F29E3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4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705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144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25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0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062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885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0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604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4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78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4612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8/11/2015</a:t>
            </a: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Renato Cordeiro Ferreira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91D0-880F-47EB-A89F-E40B265345C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6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0" y="312513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Renato Cordeiro Ferreira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0" y="3982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Supervisor: Alan Mitchell Durham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0641" y="444894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Colaborador: Ígor Bonadio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4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10641" y="5324187"/>
            <a:ext cx="9144000" cy="846965"/>
            <a:chOff x="-8781" y="5111607"/>
            <a:chExt cx="9144000" cy="846965"/>
          </a:xfrm>
        </p:grpSpPr>
        <p:sp>
          <p:nvSpPr>
            <p:cNvPr id="13" name="CaixaDeTexto 12"/>
            <p:cNvSpPr txBox="1"/>
            <p:nvPr/>
          </p:nvSpPr>
          <p:spPr>
            <a:xfrm>
              <a:off x="-8781" y="5111607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 smtClean="0">
                  <a:solidFill>
                    <a:schemeClr val="accent4">
                      <a:lumMod val="50000"/>
                    </a:schemeClr>
                  </a:solidFill>
                </a:rPr>
                <a:t>IME-USP</a:t>
              </a:r>
              <a:endParaRPr lang="pt-BR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-8781" y="5589240"/>
              <a:ext cx="914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solidFill>
                    <a:schemeClr val="accent4">
                      <a:lumMod val="50000"/>
                    </a:schemeClr>
                  </a:solidFill>
                </a:rPr>
                <a:t>2015</a:t>
              </a:r>
              <a:endParaRPr lang="pt-BR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cxnSp>
        <p:nvCxnSpPr>
          <p:cNvPr id="17" name="Conector reto 16"/>
          <p:cNvCxnSpPr/>
          <p:nvPr/>
        </p:nvCxnSpPr>
        <p:spPr>
          <a:xfrm>
            <a:off x="442181" y="2564904"/>
            <a:ext cx="8280920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Retângulo 1"/>
          <p:cNvSpPr/>
          <p:nvPr/>
        </p:nvSpPr>
        <p:spPr>
          <a:xfrm>
            <a:off x="9264770" y="733245"/>
            <a:ext cx="163902" cy="17547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37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10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Dependências entre componentes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8000" y="1607020"/>
            <a:ext cx="1548000" cy="6970730"/>
          </a:xfrm>
          <a:prstGeom prst="rect">
            <a:avLst/>
          </a:prstGeom>
        </p:spPr>
      </p:pic>
      <p:grpSp>
        <p:nvGrpSpPr>
          <p:cNvPr id="26" name="Grupo 25"/>
          <p:cNvGrpSpPr/>
          <p:nvPr/>
        </p:nvGrpSpPr>
        <p:grpSpPr>
          <a:xfrm>
            <a:off x="357151" y="1576929"/>
            <a:ext cx="2952000" cy="2028014"/>
            <a:chOff x="600423" y="1462971"/>
            <a:chExt cx="2952000" cy="2028014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23" y="1818452"/>
              <a:ext cx="2952000" cy="1672533"/>
            </a:xfrm>
            <a:prstGeom prst="rect">
              <a:avLst/>
            </a:prstGeom>
          </p:spPr>
        </p:pic>
        <p:sp>
          <p:nvSpPr>
            <p:cNvPr id="16" name="CaixaDeTexto 15"/>
            <p:cNvSpPr txBox="1"/>
            <p:nvPr/>
          </p:nvSpPr>
          <p:spPr>
            <a:xfrm>
              <a:off x="600423" y="1462971"/>
              <a:ext cx="2952000" cy="3077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smtClean="0">
                  <a:solidFill>
                    <a:schemeClr val="bg1"/>
                  </a:solidFill>
                </a:rPr>
                <a:t>Hierarquia da AST da linguagem </a:t>
              </a:r>
              <a:r>
                <a:rPr lang="pt-BR" sz="1400" dirty="0" err="1" smtClean="0">
                  <a:solidFill>
                    <a:schemeClr val="bg1"/>
                  </a:solidFill>
                </a:rPr>
                <a:t>ToPS</a:t>
              </a:r>
              <a:endParaRPr lang="pt-BR" sz="14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7" name="CaixaDeTexto 16"/>
          <p:cNvSpPr txBox="1"/>
          <p:nvPr/>
        </p:nvSpPr>
        <p:spPr>
          <a:xfrm>
            <a:off x="2636259" y="5903130"/>
            <a:ext cx="3871483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de Fábricas de 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5797196" y="1576929"/>
            <a:ext cx="2952000" cy="2372167"/>
            <a:chOff x="5797196" y="1462972"/>
            <a:chExt cx="2952000" cy="2372167"/>
          </a:xfrm>
        </p:grpSpPr>
        <p:cxnSp>
          <p:nvCxnSpPr>
            <p:cNvPr id="12" name="Conector reto 11"/>
            <p:cNvCxnSpPr/>
            <p:nvPr/>
          </p:nvCxnSpPr>
          <p:spPr>
            <a:xfrm>
              <a:off x="6909625" y="3604944"/>
              <a:ext cx="1260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196" y="1818454"/>
              <a:ext cx="2952000" cy="2016685"/>
            </a:xfrm>
            <a:prstGeom prst="rect">
              <a:avLst/>
            </a:prstGeom>
          </p:spPr>
        </p:pic>
        <p:sp>
          <p:nvSpPr>
            <p:cNvPr id="18" name="CaixaDeTexto 17"/>
            <p:cNvSpPr txBox="1"/>
            <p:nvPr/>
          </p:nvSpPr>
          <p:spPr>
            <a:xfrm>
              <a:off x="5797196" y="1462972"/>
              <a:ext cx="2952000" cy="3077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smtClean="0">
                  <a:solidFill>
                    <a:schemeClr val="bg1"/>
                  </a:solidFill>
                </a:rPr>
                <a:t>Hierarquia de Modelos Probabilísticos</a:t>
              </a:r>
              <a:endParaRPr lang="pt-BR" sz="1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Conector de seta reta 19"/>
          <p:cNvCxnSpPr/>
          <p:nvPr/>
        </p:nvCxnSpPr>
        <p:spPr>
          <a:xfrm rot="3600000">
            <a:off x="3207184" y="3842071"/>
            <a:ext cx="1268221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57151" y="1476536"/>
            <a:ext cx="29520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Linguagem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endParaRPr lang="pt-BR" sz="2000" dirty="0" smtClean="0">
              <a:solidFill>
                <a:schemeClr val="bg1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797196" y="1476428"/>
            <a:ext cx="2952000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Modelos Probabilísticos</a:t>
            </a:r>
          </a:p>
        </p:txBody>
      </p:sp>
      <p:cxnSp>
        <p:nvCxnSpPr>
          <p:cNvPr id="37" name="Conector de seta reta 36"/>
          <p:cNvCxnSpPr/>
          <p:nvPr/>
        </p:nvCxnSpPr>
        <p:spPr>
          <a:xfrm rot="18000000">
            <a:off x="4607776" y="3842071"/>
            <a:ext cx="1268221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2506849" y="5903377"/>
            <a:ext cx="4130301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Acoplamento Linguagem-Modelos</a:t>
            </a:r>
          </a:p>
        </p:txBody>
      </p:sp>
      <p:sp>
        <p:nvSpPr>
          <p:cNvPr id="40" name="CaixaDeTexto 39"/>
          <p:cNvSpPr txBox="1"/>
          <p:nvPr/>
        </p:nvSpPr>
        <p:spPr>
          <a:xfrm>
            <a:off x="5797196" y="1476428"/>
            <a:ext cx="2951999" cy="70788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Acoplamento</a:t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Linguagem-Modelos</a:t>
            </a:r>
          </a:p>
        </p:txBody>
      </p:sp>
    </p:spTree>
    <p:extLst>
      <p:ext uri="{BB962C8B-B14F-4D97-AF65-F5344CB8AC3E}">
        <p14:creationId xmlns:p14="http://schemas.microsoft.com/office/powerpoint/2010/main" val="380779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8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11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Componentes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8000" y="1760908"/>
            <a:ext cx="1548000" cy="697073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1" y="2516331"/>
            <a:ext cx="2952000" cy="1672533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636259" y="6057018"/>
            <a:ext cx="3871483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de Fábricas de 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5836015" y="2344254"/>
            <a:ext cx="2952000" cy="2016685"/>
            <a:chOff x="5797196" y="1818454"/>
            <a:chExt cx="2952000" cy="2016685"/>
          </a:xfrm>
        </p:grpSpPr>
        <p:cxnSp>
          <p:nvCxnSpPr>
            <p:cNvPr id="12" name="Conector reto 11"/>
            <p:cNvCxnSpPr/>
            <p:nvPr/>
          </p:nvCxnSpPr>
          <p:spPr>
            <a:xfrm>
              <a:off x="6909625" y="3604944"/>
              <a:ext cx="12600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196" y="1818454"/>
              <a:ext cx="2952000" cy="2016685"/>
            </a:xfrm>
            <a:prstGeom prst="rect">
              <a:avLst/>
            </a:prstGeom>
          </p:spPr>
        </p:pic>
      </p:grpSp>
      <p:cxnSp>
        <p:nvCxnSpPr>
          <p:cNvPr id="20" name="Conector de seta reta 19"/>
          <p:cNvCxnSpPr/>
          <p:nvPr/>
        </p:nvCxnSpPr>
        <p:spPr>
          <a:xfrm rot="3600000">
            <a:off x="3207184" y="3842071"/>
            <a:ext cx="1268221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57151" y="1476536"/>
            <a:ext cx="29520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Linguagem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r>
              <a:rPr lang="pt-BR" sz="2000" dirty="0" smtClean="0">
                <a:solidFill>
                  <a:schemeClr val="bg1"/>
                </a:solidFill>
              </a:rPr>
              <a:t/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</a:rPr>
              <a:t>namespace</a:t>
            </a:r>
            <a:r>
              <a:rPr lang="pt-BR" sz="2000" dirty="0" smtClean="0">
                <a:solidFill>
                  <a:schemeClr val="bg1"/>
                </a:solidFill>
              </a:rPr>
              <a:t> tops::</a:t>
            </a:r>
            <a:r>
              <a:rPr lang="pt-BR" sz="2000" dirty="0" err="1" smtClean="0">
                <a:solidFill>
                  <a:schemeClr val="bg1"/>
                </a:solidFill>
              </a:rPr>
              <a:t>lang</a:t>
            </a:r>
            <a:r>
              <a:rPr lang="pt-BR" sz="20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836015" y="1476536"/>
            <a:ext cx="295200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Biblioteca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r>
              <a:rPr lang="pt-BR" sz="2000" dirty="0" smtClean="0">
                <a:solidFill>
                  <a:schemeClr val="bg1"/>
                </a:solidFill>
              </a:rPr>
              <a:t/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</a:rPr>
              <a:t>namespace</a:t>
            </a:r>
            <a:r>
              <a:rPr lang="pt-BR" sz="2000" dirty="0" smtClean="0">
                <a:solidFill>
                  <a:schemeClr val="bg1"/>
                </a:solidFill>
              </a:rPr>
              <a:t> tops::</a:t>
            </a:r>
            <a:r>
              <a:rPr lang="pt-BR" sz="2000" dirty="0" err="1" smtClean="0">
                <a:solidFill>
                  <a:schemeClr val="bg1"/>
                </a:solidFill>
              </a:rPr>
              <a:t>model</a:t>
            </a:r>
            <a:r>
              <a:rPr lang="pt-BR" sz="2000" dirty="0" smtClean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7" name="Conector de seta reta 36"/>
          <p:cNvCxnSpPr/>
          <p:nvPr/>
        </p:nvCxnSpPr>
        <p:spPr>
          <a:xfrm rot="18000000">
            <a:off x="4607776" y="3842071"/>
            <a:ext cx="1268221" cy="0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/>
          <p:cNvGrpSpPr/>
          <p:nvPr/>
        </p:nvGrpSpPr>
        <p:grpSpPr>
          <a:xfrm>
            <a:off x="851416" y="4679619"/>
            <a:ext cx="7536767" cy="1377399"/>
            <a:chOff x="851416" y="4525731"/>
            <a:chExt cx="7536767" cy="1377399"/>
          </a:xfrm>
        </p:grpSpPr>
        <p:cxnSp>
          <p:nvCxnSpPr>
            <p:cNvPr id="8" name="Conector reto 7"/>
            <p:cNvCxnSpPr/>
            <p:nvPr/>
          </p:nvCxnSpPr>
          <p:spPr>
            <a:xfrm>
              <a:off x="889168" y="4562475"/>
              <a:ext cx="7499015" cy="13406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 flipH="1">
              <a:off x="851416" y="4525731"/>
              <a:ext cx="7499015" cy="134065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aixaDeTexto 27"/>
          <p:cNvSpPr txBox="1"/>
          <p:nvPr/>
        </p:nvSpPr>
        <p:spPr>
          <a:xfrm>
            <a:off x="5836015" y="4520771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Criação/Treinamento de </a:t>
            </a:r>
            <a:r>
              <a:rPr lang="pt-BR" sz="1600" dirty="0">
                <a:solidFill>
                  <a:schemeClr val="bg1"/>
                </a:solidFill>
              </a:rPr>
              <a:t>M</a:t>
            </a:r>
            <a:r>
              <a:rPr lang="pt-BR" sz="1600" dirty="0" smtClean="0">
                <a:solidFill>
                  <a:schemeClr val="bg1"/>
                </a:solidFill>
              </a:rPr>
              <a:t>odelos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836015" y="4938168"/>
            <a:ext cx="29520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Representação genérica de símbolos </a:t>
            </a:r>
            <a:r>
              <a:rPr lang="pt-BR" sz="1600" dirty="0">
                <a:solidFill>
                  <a:schemeClr val="bg1"/>
                </a:solidFill>
              </a:rPr>
              <a:t>e sequências </a:t>
            </a:r>
            <a:endParaRPr lang="pt-BR" sz="1600" dirty="0" smtClean="0">
              <a:solidFill>
                <a:schemeClr val="bg1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836015" y="5601787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Interface para serialização [6]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357151" y="4520772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Especificação textual de </a:t>
            </a:r>
            <a:r>
              <a:rPr lang="pt-BR" sz="1600" dirty="0">
                <a:solidFill>
                  <a:schemeClr val="bg1"/>
                </a:solidFill>
              </a:rPr>
              <a:t>M</a:t>
            </a:r>
            <a:r>
              <a:rPr lang="pt-BR" sz="1600" dirty="0" smtClean="0">
                <a:solidFill>
                  <a:schemeClr val="bg1"/>
                </a:solidFill>
              </a:rPr>
              <a:t>odelos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357151" y="4938169"/>
            <a:ext cx="2952000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Tradução de símbolos e sequências para forma genérica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357151" y="5601788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Serialização [6] de modelos</a:t>
            </a:r>
          </a:p>
        </p:txBody>
      </p:sp>
      <p:cxnSp>
        <p:nvCxnSpPr>
          <p:cNvPr id="22" name="Conector reto 21"/>
          <p:cNvCxnSpPr/>
          <p:nvPr/>
        </p:nvCxnSpPr>
        <p:spPr>
          <a:xfrm flipH="1">
            <a:off x="4572000" y="1476536"/>
            <a:ext cx="0" cy="446400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3524240" y="3292914"/>
            <a:ext cx="2034702" cy="1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/>
          <p:cNvSpPr txBox="1"/>
          <p:nvPr/>
        </p:nvSpPr>
        <p:spPr>
          <a:xfrm>
            <a:off x="2547711" y="2738917"/>
            <a:ext cx="4048579" cy="120032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Usar o </a:t>
            </a:r>
            <a:r>
              <a:rPr lang="pt-BR" sz="2400" dirty="0" err="1" smtClean="0">
                <a:solidFill>
                  <a:schemeClr val="bg1"/>
                </a:solidFill>
              </a:rPr>
              <a:t>ToPS</a:t>
            </a:r>
            <a:r>
              <a:rPr lang="pt-BR" sz="2400" dirty="0" smtClean="0">
                <a:solidFill>
                  <a:schemeClr val="bg1"/>
                </a:solidFill>
              </a:rPr>
              <a:t/>
            </a:r>
            <a:br>
              <a:rPr lang="pt-BR" sz="2400" dirty="0" smtClean="0">
                <a:solidFill>
                  <a:schemeClr val="bg1"/>
                </a:solidFill>
              </a:rPr>
            </a:br>
            <a:r>
              <a:rPr lang="pt-BR" sz="2400" dirty="0" smtClean="0">
                <a:solidFill>
                  <a:schemeClr val="bg1"/>
                </a:solidFill>
              </a:rPr>
              <a:t> com outras linguagens de programação ou especificação</a:t>
            </a:r>
          </a:p>
        </p:txBody>
      </p:sp>
      <p:sp>
        <p:nvSpPr>
          <p:cNvPr id="52" name="Arredondar Retângulo no Mesmo Canto Lateral 51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[6]: </a:t>
            </a:r>
            <a:r>
              <a:rPr lang="en-US" sz="1000" b="1" dirty="0">
                <a:solidFill>
                  <a:schemeClr val="tx1"/>
                </a:solidFill>
              </a:rPr>
              <a:t>Serialization and </a:t>
            </a:r>
            <a:r>
              <a:rPr lang="en-US" sz="1000" b="1" dirty="0" err="1">
                <a:solidFill>
                  <a:schemeClr val="tx1"/>
                </a:solidFill>
              </a:rPr>
              <a:t>Unserialization</a:t>
            </a:r>
            <a:r>
              <a:rPr lang="en-US" sz="1000" b="1" dirty="0">
                <a:solidFill>
                  <a:schemeClr val="tx1"/>
                </a:solidFill>
              </a:rPr>
              <a:t>, C++ FAQ. (</a:t>
            </a:r>
            <a:r>
              <a:rPr lang="en-US" sz="1000" b="1" dirty="0" err="1">
                <a:solidFill>
                  <a:schemeClr val="tx1"/>
                </a:solidFill>
              </a:rPr>
              <a:t>n.d.</a:t>
            </a:r>
            <a:r>
              <a:rPr lang="en-US" sz="1000" b="1" dirty="0">
                <a:solidFill>
                  <a:schemeClr val="tx1"/>
                </a:solidFill>
              </a:rPr>
              <a:t>). Retrieved November 12, 2015, from https://isocpp.org/wiki/faq/serialization</a:t>
            </a:r>
            <a:endParaRPr lang="pt-B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1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84 0.09283 L -8.33333E-7 -3.7037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1" y="-465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6 L -0.08229 0.09399 " pathEditMode="relative" rAng="0" ptsTypes="AA">
                                      <p:cBhvr>
                                        <p:cTn id="35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28" grpId="1" animBg="1"/>
      <p:bldP spid="29" grpId="0" animBg="1"/>
      <p:bldP spid="32" grpId="0" animBg="1"/>
      <p:bldP spid="33" grpId="0" animBg="1"/>
      <p:bldP spid="33" grpId="1" animBg="1"/>
      <p:bldP spid="34" grpId="0" animBg="1"/>
      <p:bldP spid="35" grpId="0" animBg="1"/>
      <p:bldP spid="41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aixaDeTexto 93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>
                <a:solidFill>
                  <a:schemeClr val="accent3">
                    <a:lumMod val="50000"/>
                  </a:schemeClr>
                </a:solidFill>
              </a:rPr>
              <a:t>Refatoração: Arquitetura da biblioteca </a:t>
            </a:r>
            <a:r>
              <a:rPr lang="pt-BR" sz="3200" b="1" dirty="0" err="1">
                <a:solidFill>
                  <a:schemeClr val="accent3">
                    <a:lumMod val="50000"/>
                  </a:schemeClr>
                </a:solidFill>
              </a:rPr>
              <a:t>ToPS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12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upo 58"/>
          <p:cNvGrpSpPr/>
          <p:nvPr/>
        </p:nvGrpSpPr>
        <p:grpSpPr>
          <a:xfrm>
            <a:off x="3384484" y="2726134"/>
            <a:ext cx="1837011" cy="1566253"/>
            <a:chOff x="2581010" y="2735174"/>
            <a:chExt cx="1837011" cy="1566253"/>
          </a:xfrm>
        </p:grpSpPr>
        <p:sp>
          <p:nvSpPr>
            <p:cNvPr id="29" name="Retângulo 28"/>
            <p:cNvSpPr>
              <a:spLocks noChangeAspect="1"/>
            </p:cNvSpPr>
            <p:nvPr/>
          </p:nvSpPr>
          <p:spPr>
            <a:xfrm>
              <a:off x="2581010" y="3327633"/>
              <a:ext cx="64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Retângulo 29"/>
            <p:cNvSpPr>
              <a:spLocks noChangeAspect="1"/>
            </p:cNvSpPr>
            <p:nvPr/>
          </p:nvSpPr>
          <p:spPr>
            <a:xfrm>
              <a:off x="3390549" y="3327633"/>
              <a:ext cx="640000" cy="360000"/>
            </a:xfrm>
            <a:prstGeom prst="rect">
              <a:avLst/>
            </a:prstGeom>
            <a:solidFill>
              <a:srgbClr val="FFFFB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 30"/>
            <p:cNvSpPr>
              <a:spLocks noChangeAspect="1"/>
            </p:cNvSpPr>
            <p:nvPr/>
          </p:nvSpPr>
          <p:spPr>
            <a:xfrm>
              <a:off x="2984583" y="2735174"/>
              <a:ext cx="640000" cy="360000"/>
            </a:xfrm>
            <a:prstGeom prst="rect">
              <a:avLst/>
            </a:prstGeom>
            <a:solidFill>
              <a:srgbClr val="FFFFB5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3" name="Retângulo 32"/>
            <p:cNvSpPr>
              <a:spLocks noChangeAspect="1"/>
            </p:cNvSpPr>
            <p:nvPr/>
          </p:nvSpPr>
          <p:spPr>
            <a:xfrm>
              <a:off x="3012186" y="3941427"/>
              <a:ext cx="64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Retângulo 33"/>
            <p:cNvSpPr>
              <a:spLocks noChangeAspect="1"/>
            </p:cNvSpPr>
            <p:nvPr/>
          </p:nvSpPr>
          <p:spPr>
            <a:xfrm>
              <a:off x="3778021" y="3941427"/>
              <a:ext cx="640000" cy="3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36" name="Conector angulado 35"/>
            <p:cNvCxnSpPr>
              <a:stCxn id="30" idx="2"/>
              <a:endCxn id="34" idx="0"/>
            </p:cNvCxnSpPr>
            <p:nvPr/>
          </p:nvCxnSpPr>
          <p:spPr>
            <a:xfrm rot="16200000" flipH="1">
              <a:off x="3777388" y="3620794"/>
              <a:ext cx="253794" cy="3874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angulado 38"/>
            <p:cNvCxnSpPr>
              <a:stCxn id="30" idx="2"/>
              <a:endCxn id="33" idx="0"/>
            </p:cNvCxnSpPr>
            <p:nvPr/>
          </p:nvCxnSpPr>
          <p:spPr>
            <a:xfrm rot="5400000">
              <a:off x="3394471" y="3625349"/>
              <a:ext cx="253794" cy="3783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angulado 41"/>
            <p:cNvCxnSpPr>
              <a:stCxn id="31" idx="2"/>
              <a:endCxn id="29" idx="0"/>
            </p:cNvCxnSpPr>
            <p:nvPr/>
          </p:nvCxnSpPr>
          <p:spPr>
            <a:xfrm rot="5400000">
              <a:off x="2986568" y="3009617"/>
              <a:ext cx="232459" cy="40357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angulado 52"/>
            <p:cNvCxnSpPr>
              <a:stCxn id="31" idx="2"/>
              <a:endCxn id="30" idx="0"/>
            </p:cNvCxnSpPr>
            <p:nvPr/>
          </p:nvCxnSpPr>
          <p:spPr>
            <a:xfrm rot="16200000" flipH="1">
              <a:off x="3391337" y="3008420"/>
              <a:ext cx="232459" cy="40596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angulado 55"/>
            <p:cNvCxnSpPr>
              <a:stCxn id="34" idx="3"/>
              <a:endCxn id="31" idx="3"/>
            </p:cNvCxnSpPr>
            <p:nvPr/>
          </p:nvCxnSpPr>
          <p:spPr>
            <a:xfrm flipH="1" flipV="1">
              <a:off x="3624583" y="2915174"/>
              <a:ext cx="793438" cy="1206253"/>
            </a:xfrm>
            <a:prstGeom prst="bentConnector3">
              <a:avLst>
                <a:gd name="adj1" fmla="val -28811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aixaDeTexto 59"/>
          <p:cNvSpPr txBox="1"/>
          <p:nvPr/>
        </p:nvSpPr>
        <p:spPr>
          <a:xfrm>
            <a:off x="3565844" y="4385028"/>
            <a:ext cx="1747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 err="1" smtClean="0"/>
              <a:t>Composite</a:t>
            </a:r>
            <a:r>
              <a:rPr lang="pt-BR" sz="1200" i="1" dirty="0" smtClean="0"/>
              <a:t/>
            </a:r>
            <a:br>
              <a:rPr lang="pt-BR" sz="1200" i="1" dirty="0" smtClean="0"/>
            </a:br>
            <a:r>
              <a:rPr lang="pt-BR" sz="1200" dirty="0" smtClean="0"/>
              <a:t> Modelos Probabilísticos</a:t>
            </a:r>
            <a:endParaRPr lang="pt-BR" sz="1200" dirty="0"/>
          </a:p>
        </p:txBody>
      </p:sp>
      <p:sp>
        <p:nvSpPr>
          <p:cNvPr id="61" name="Elipse 60"/>
          <p:cNvSpPr/>
          <p:nvPr/>
        </p:nvSpPr>
        <p:spPr>
          <a:xfrm>
            <a:off x="3035517" y="2240700"/>
            <a:ext cx="2808000" cy="2808000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/>
          <p:cNvSpPr txBox="1"/>
          <p:nvPr/>
        </p:nvSpPr>
        <p:spPr>
          <a:xfrm>
            <a:off x="6853364" y="3457345"/>
            <a:ext cx="2052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Serializer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 smtClean="0"/>
              <a:t>Visitor [7] de tradução de modelos probabilísticos</a:t>
            </a:r>
          </a:p>
        </p:txBody>
      </p:sp>
      <p:sp>
        <p:nvSpPr>
          <p:cNvPr id="66" name="CaixaDeTexto 65"/>
          <p:cNvSpPr txBox="1"/>
          <p:nvPr/>
        </p:nvSpPr>
        <p:spPr>
          <a:xfrm>
            <a:off x="274637" y="3457344"/>
            <a:ext cx="175992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Trainer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 err="1" smtClean="0"/>
              <a:t>Builder</a:t>
            </a:r>
            <a:r>
              <a:rPr lang="pt-BR" sz="1400" dirty="0" smtClean="0"/>
              <a:t> [7] construtor de modelos treinados</a:t>
            </a:r>
            <a:endParaRPr lang="pt-BR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5929949" y="5166817"/>
            <a:ext cx="16598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Labeler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 smtClean="0"/>
              <a:t>Seletor de métodos de rotulação</a:t>
            </a:r>
            <a:endParaRPr lang="pt-BR" sz="1100" dirty="0"/>
          </a:p>
        </p:txBody>
      </p:sp>
      <p:sp>
        <p:nvSpPr>
          <p:cNvPr id="74" name="CaixaDeTexto 73"/>
          <p:cNvSpPr txBox="1"/>
          <p:nvPr/>
        </p:nvSpPr>
        <p:spPr>
          <a:xfrm>
            <a:off x="652139" y="5166817"/>
            <a:ext cx="23121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Calculator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 smtClean="0"/>
              <a:t>Cache para probabilidades intermediárias de algoritmos</a:t>
            </a:r>
            <a:endParaRPr lang="pt-BR" sz="1400" dirty="0"/>
          </a:p>
        </p:txBody>
      </p:sp>
      <p:sp>
        <p:nvSpPr>
          <p:cNvPr id="77" name="CaixaDeTexto 76"/>
          <p:cNvSpPr txBox="1"/>
          <p:nvPr/>
        </p:nvSpPr>
        <p:spPr>
          <a:xfrm>
            <a:off x="5929950" y="1725152"/>
            <a:ext cx="17773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Generator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1400" dirty="0"/>
              <a:t>Cache de gerador de números aleatórios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1475342" y="1741930"/>
            <a:ext cx="14833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err="1" smtClean="0"/>
              <a:t>Evaluator</a:t>
            </a:r>
            <a:endParaRPr lang="pt-BR" dirty="0" smtClean="0"/>
          </a:p>
          <a:p>
            <a:pPr algn="r"/>
            <a:r>
              <a:rPr lang="pt-BR" sz="1400" dirty="0" smtClean="0"/>
              <a:t>Probabilidade de subsequências </a:t>
            </a:r>
            <a:endParaRPr lang="pt-BR" sz="1400" dirty="0"/>
          </a:p>
        </p:txBody>
      </p:sp>
      <p:grpSp>
        <p:nvGrpSpPr>
          <p:cNvPr id="178" name="Grupo 177"/>
          <p:cNvGrpSpPr/>
          <p:nvPr/>
        </p:nvGrpSpPr>
        <p:grpSpPr>
          <a:xfrm>
            <a:off x="2748411" y="3567983"/>
            <a:ext cx="287106" cy="153616"/>
            <a:chOff x="2748411" y="3675147"/>
            <a:chExt cx="287106" cy="153616"/>
          </a:xfrm>
        </p:grpSpPr>
        <p:cxnSp>
          <p:nvCxnSpPr>
            <p:cNvPr id="176" name="Conector de seta reta 175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de seta reta 176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upo 178"/>
          <p:cNvGrpSpPr/>
          <p:nvPr/>
        </p:nvGrpSpPr>
        <p:grpSpPr>
          <a:xfrm rot="3600000">
            <a:off x="3431027" y="2285838"/>
            <a:ext cx="287106" cy="153616"/>
            <a:chOff x="2748411" y="3675147"/>
            <a:chExt cx="287106" cy="153616"/>
          </a:xfrm>
        </p:grpSpPr>
        <p:cxnSp>
          <p:nvCxnSpPr>
            <p:cNvPr id="180" name="Conector de seta reta 179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ector de seta reta 180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upo 181"/>
          <p:cNvGrpSpPr/>
          <p:nvPr/>
        </p:nvGrpSpPr>
        <p:grpSpPr>
          <a:xfrm rot="3600000">
            <a:off x="5135221" y="4871221"/>
            <a:ext cx="287106" cy="153616"/>
            <a:chOff x="2748411" y="3675147"/>
            <a:chExt cx="287106" cy="153616"/>
          </a:xfrm>
        </p:grpSpPr>
        <p:cxnSp>
          <p:nvCxnSpPr>
            <p:cNvPr id="183" name="Conector de seta reta 182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ector de seta reta 183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upo 184"/>
          <p:cNvGrpSpPr/>
          <p:nvPr/>
        </p:nvGrpSpPr>
        <p:grpSpPr>
          <a:xfrm rot="7200000">
            <a:off x="5174982" y="2287291"/>
            <a:ext cx="287106" cy="153616"/>
            <a:chOff x="2748411" y="3675147"/>
            <a:chExt cx="287106" cy="153616"/>
          </a:xfrm>
        </p:grpSpPr>
        <p:cxnSp>
          <p:nvCxnSpPr>
            <p:cNvPr id="186" name="Conector de seta reta 185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de seta reta 186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upo 187"/>
          <p:cNvGrpSpPr/>
          <p:nvPr/>
        </p:nvGrpSpPr>
        <p:grpSpPr>
          <a:xfrm rot="7200000">
            <a:off x="3449987" y="4868160"/>
            <a:ext cx="287106" cy="153616"/>
            <a:chOff x="2748411" y="3675147"/>
            <a:chExt cx="287106" cy="153616"/>
          </a:xfrm>
        </p:grpSpPr>
        <p:cxnSp>
          <p:nvCxnSpPr>
            <p:cNvPr id="189" name="Conector de seta reta 188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ector de seta reta 189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upo 190"/>
          <p:cNvGrpSpPr/>
          <p:nvPr/>
        </p:nvGrpSpPr>
        <p:grpSpPr>
          <a:xfrm>
            <a:off x="5843517" y="3572764"/>
            <a:ext cx="287106" cy="153616"/>
            <a:chOff x="2748411" y="3675147"/>
            <a:chExt cx="287106" cy="153616"/>
          </a:xfrm>
        </p:grpSpPr>
        <p:cxnSp>
          <p:nvCxnSpPr>
            <p:cNvPr id="192" name="Conector de seta reta 191"/>
            <p:cNvCxnSpPr/>
            <p:nvPr/>
          </p:nvCxnSpPr>
          <p:spPr>
            <a:xfrm>
              <a:off x="2754564" y="3675147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de seta reta 192"/>
            <p:cNvCxnSpPr/>
            <p:nvPr/>
          </p:nvCxnSpPr>
          <p:spPr>
            <a:xfrm flipH="1">
              <a:off x="2748411" y="3828763"/>
              <a:ext cx="280953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o 12"/>
          <p:cNvGrpSpPr/>
          <p:nvPr/>
        </p:nvGrpSpPr>
        <p:grpSpPr>
          <a:xfrm>
            <a:off x="2034564" y="3284700"/>
            <a:ext cx="720000" cy="720000"/>
            <a:chOff x="2034564" y="3284700"/>
            <a:chExt cx="720000" cy="720000"/>
          </a:xfrm>
        </p:grpSpPr>
        <p:sp>
          <p:nvSpPr>
            <p:cNvPr id="64" name="Elipse 63"/>
            <p:cNvSpPr/>
            <p:nvPr/>
          </p:nvSpPr>
          <p:spPr>
            <a:xfrm>
              <a:off x="2034564" y="3284700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4" name="Cilindro 193"/>
            <p:cNvSpPr/>
            <p:nvPr/>
          </p:nvSpPr>
          <p:spPr>
            <a:xfrm>
              <a:off x="2247755" y="3474312"/>
              <a:ext cx="288000" cy="340775"/>
            </a:xfrm>
            <a:prstGeom prst="can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5209950" y="1566596"/>
            <a:ext cx="720000" cy="720000"/>
            <a:chOff x="5209950" y="1566596"/>
            <a:chExt cx="720000" cy="720000"/>
          </a:xfrm>
        </p:grpSpPr>
        <p:sp>
          <p:nvSpPr>
            <p:cNvPr id="76" name="Elipse 75"/>
            <p:cNvSpPr/>
            <p:nvPr/>
          </p:nvSpPr>
          <p:spPr>
            <a:xfrm>
              <a:off x="5209950" y="1566596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99" name="Grupo 198"/>
            <p:cNvGrpSpPr/>
            <p:nvPr/>
          </p:nvGrpSpPr>
          <p:grpSpPr>
            <a:xfrm>
              <a:off x="5428751" y="1782596"/>
              <a:ext cx="282397" cy="288000"/>
              <a:chOff x="8464492" y="2766980"/>
              <a:chExt cx="282397" cy="288000"/>
            </a:xfrm>
          </p:grpSpPr>
          <p:sp>
            <p:nvSpPr>
              <p:cNvPr id="196" name="Seta em curva para cima 195"/>
              <p:cNvSpPr/>
              <p:nvPr/>
            </p:nvSpPr>
            <p:spPr>
              <a:xfrm>
                <a:off x="8464492" y="2910980"/>
                <a:ext cx="216000" cy="144000"/>
              </a:xfrm>
              <a:prstGeom prst="curvedUpArrow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Seta em curva para cima 197"/>
              <p:cNvSpPr/>
              <p:nvPr/>
            </p:nvSpPr>
            <p:spPr>
              <a:xfrm flipH="1" flipV="1">
                <a:off x="8530889" y="2766980"/>
                <a:ext cx="216000" cy="144000"/>
              </a:xfrm>
              <a:prstGeom prst="curvedUpArrow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2964289" y="4994171"/>
            <a:ext cx="720000" cy="720000"/>
            <a:chOff x="2964289" y="4994171"/>
            <a:chExt cx="720000" cy="720000"/>
          </a:xfrm>
        </p:grpSpPr>
        <p:sp>
          <p:nvSpPr>
            <p:cNvPr id="67" name="Elipse 66"/>
            <p:cNvSpPr/>
            <p:nvPr/>
          </p:nvSpPr>
          <p:spPr>
            <a:xfrm>
              <a:off x="2964289" y="4994171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2" name="Multiplicar 211"/>
            <p:cNvSpPr/>
            <p:nvPr/>
          </p:nvSpPr>
          <p:spPr>
            <a:xfrm>
              <a:off x="3144289" y="5191554"/>
              <a:ext cx="360000" cy="360000"/>
            </a:xfrm>
            <a:prstGeom prst="mathMultiply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2964289" y="1566596"/>
            <a:ext cx="720000" cy="720000"/>
            <a:chOff x="2964289" y="1566596"/>
            <a:chExt cx="720000" cy="720000"/>
          </a:xfrm>
        </p:grpSpPr>
        <p:sp>
          <p:nvSpPr>
            <p:cNvPr id="78" name="Elipse 77"/>
            <p:cNvSpPr/>
            <p:nvPr/>
          </p:nvSpPr>
          <p:spPr>
            <a:xfrm>
              <a:off x="2964289" y="1566596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3" name="CaixaDeTexto 212"/>
            <p:cNvSpPr txBox="1"/>
            <p:nvPr/>
          </p:nvSpPr>
          <p:spPr>
            <a:xfrm>
              <a:off x="3093495" y="1677596"/>
              <a:ext cx="44480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BR" sz="2400" b="1" i="1" dirty="0" err="1" smtClean="0">
                  <a:solidFill>
                    <a:schemeClr val="accent5">
                      <a:lumMod val="50000"/>
                    </a:schemeClr>
                  </a:solidFill>
                </a:rPr>
                <a:t>P</a:t>
              </a:r>
              <a:r>
                <a:rPr lang="pt-BR" sz="2400" b="1" i="1" baseline="-25000" dirty="0" err="1" smtClean="0">
                  <a:solidFill>
                    <a:schemeClr val="accent5">
                      <a:lumMod val="50000"/>
                    </a:schemeClr>
                  </a:solidFill>
                </a:rPr>
                <a:t>x</a:t>
              </a:r>
              <a:endParaRPr lang="pt-BR" sz="2400" b="1" i="1" baseline="-25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227" name="Grupo 226"/>
          <p:cNvGrpSpPr/>
          <p:nvPr/>
        </p:nvGrpSpPr>
        <p:grpSpPr>
          <a:xfrm>
            <a:off x="9686573" y="4381163"/>
            <a:ext cx="360727" cy="390107"/>
            <a:chOff x="7910818" y="2441336"/>
            <a:chExt cx="360727" cy="390107"/>
          </a:xfrm>
        </p:grpSpPr>
        <p:sp>
          <p:nvSpPr>
            <p:cNvPr id="219" name="Arredondar Retângulo no Mesmo Canto Lateral 218"/>
            <p:cNvSpPr/>
            <p:nvPr/>
          </p:nvSpPr>
          <p:spPr>
            <a:xfrm>
              <a:off x="7910818" y="2441336"/>
              <a:ext cx="360727" cy="301864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8" name="Retângulo 217"/>
            <p:cNvSpPr/>
            <p:nvPr/>
          </p:nvSpPr>
          <p:spPr>
            <a:xfrm>
              <a:off x="7952763" y="2579443"/>
              <a:ext cx="288000" cy="25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3" name="Conector reto 222"/>
            <p:cNvCxnSpPr/>
            <p:nvPr/>
          </p:nvCxnSpPr>
          <p:spPr>
            <a:xfrm flipH="1">
              <a:off x="7947181" y="2666370"/>
              <a:ext cx="288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CaixaDeTexto 68"/>
          <p:cNvSpPr txBox="1"/>
          <p:nvPr/>
        </p:nvSpPr>
        <p:spPr>
          <a:xfrm>
            <a:off x="7815831" y="1371540"/>
            <a:ext cx="115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i="1" cap="small" dirty="0" smtClean="0">
                <a:solidFill>
                  <a:schemeClr val="bg1"/>
                </a:solidFill>
              </a:rPr>
              <a:t>Front-</a:t>
            </a:r>
            <a:r>
              <a:rPr lang="pt-BR" b="1" i="1" cap="small" dirty="0" err="1" smtClean="0">
                <a:solidFill>
                  <a:schemeClr val="bg1"/>
                </a:solidFill>
              </a:rPr>
              <a:t>End</a:t>
            </a:r>
            <a:endParaRPr lang="pt-BR" b="1" cap="small" dirty="0">
              <a:solidFill>
                <a:schemeClr val="bg1"/>
              </a:solidFill>
            </a:endParaRPr>
          </a:p>
        </p:txBody>
      </p:sp>
      <p:sp>
        <p:nvSpPr>
          <p:cNvPr id="75" name="CaixaDeTexto 74"/>
          <p:cNvSpPr txBox="1"/>
          <p:nvPr/>
        </p:nvSpPr>
        <p:spPr>
          <a:xfrm>
            <a:off x="167780" y="1371540"/>
            <a:ext cx="11520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i="1" cap="small" dirty="0" smtClean="0">
                <a:solidFill>
                  <a:schemeClr val="bg1"/>
                </a:solidFill>
              </a:rPr>
              <a:t>Back-</a:t>
            </a:r>
            <a:r>
              <a:rPr lang="pt-BR" b="1" i="1" cap="small" dirty="0" err="1" smtClean="0">
                <a:solidFill>
                  <a:schemeClr val="bg1"/>
                </a:solidFill>
              </a:rPr>
              <a:t>End</a:t>
            </a:r>
            <a:endParaRPr lang="pt-BR" b="1" cap="small" dirty="0">
              <a:solidFill>
                <a:schemeClr val="bg1"/>
              </a:solidFill>
            </a:endParaRPr>
          </a:p>
        </p:txBody>
      </p:sp>
      <p:sp>
        <p:nvSpPr>
          <p:cNvPr id="81" name="Arredondar Retângulo no Mesmo Canto Lateral 80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[7]: </a:t>
            </a:r>
            <a:r>
              <a:rPr lang="en-US" sz="1000" b="1" dirty="0">
                <a:solidFill>
                  <a:schemeClr val="tx1"/>
                </a:solidFill>
              </a:rPr>
              <a:t>Gamma, E., Helm, R., Johnson, R., &amp; </a:t>
            </a:r>
            <a:r>
              <a:rPr lang="en-US" sz="1000" b="1" dirty="0" err="1">
                <a:solidFill>
                  <a:schemeClr val="tx1"/>
                </a:solidFill>
              </a:rPr>
              <a:t>Vlissides</a:t>
            </a:r>
            <a:r>
              <a:rPr lang="en-US" sz="1000" b="1" dirty="0">
                <a:solidFill>
                  <a:schemeClr val="tx1"/>
                </a:solidFill>
              </a:rPr>
              <a:t>, J. (1995). Design patterns: elements of reusable object-oriented software (Vol. 47). Addison-Wesley Longman Publishing Co., Inc. http://doi.org/10.1016/j.artmed.2009.05.004</a:t>
            </a:r>
            <a:endParaRPr lang="pt-BR" sz="1000" b="1" dirty="0">
              <a:solidFill>
                <a:schemeClr val="tx1"/>
              </a:solidFill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5209950" y="4994171"/>
            <a:ext cx="720000" cy="720000"/>
            <a:chOff x="5209950" y="4994171"/>
            <a:chExt cx="720000" cy="720000"/>
          </a:xfrm>
        </p:grpSpPr>
        <p:sp>
          <p:nvSpPr>
            <p:cNvPr id="62" name="Elipse 61"/>
            <p:cNvSpPr/>
            <p:nvPr/>
          </p:nvSpPr>
          <p:spPr>
            <a:xfrm>
              <a:off x="5209950" y="4994171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8" name="Grupo 17"/>
            <p:cNvGrpSpPr/>
            <p:nvPr/>
          </p:nvGrpSpPr>
          <p:grpSpPr>
            <a:xfrm>
              <a:off x="5342106" y="5175878"/>
              <a:ext cx="455689" cy="356586"/>
              <a:chOff x="7863496" y="2791967"/>
              <a:chExt cx="455689" cy="356586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8031185" y="2798134"/>
                <a:ext cx="288000" cy="216000"/>
                <a:chOff x="8046792" y="2765699"/>
                <a:chExt cx="288000" cy="216000"/>
              </a:xfrm>
            </p:grpSpPr>
            <p:sp>
              <p:nvSpPr>
                <p:cNvPr id="7" name="Símbolo de 'Não' 6"/>
                <p:cNvSpPr/>
                <p:nvPr/>
              </p:nvSpPr>
              <p:spPr>
                <a:xfrm flipH="1">
                  <a:off x="8078115" y="2765699"/>
                  <a:ext cx="216000" cy="216000"/>
                </a:xfrm>
                <a:prstGeom prst="noSmoking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Retângulo 7"/>
                <p:cNvSpPr/>
                <p:nvPr/>
              </p:nvSpPr>
              <p:spPr>
                <a:xfrm rot="18900000">
                  <a:off x="8046792" y="2828554"/>
                  <a:ext cx="288000" cy="88329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17" name="Grupo 16"/>
              <p:cNvGrpSpPr/>
              <p:nvPr/>
            </p:nvGrpSpPr>
            <p:grpSpPr>
              <a:xfrm>
                <a:off x="7863496" y="2791967"/>
                <a:ext cx="337532" cy="356586"/>
                <a:chOff x="7863496" y="2791967"/>
                <a:chExt cx="337532" cy="356586"/>
              </a:xfrm>
            </p:grpSpPr>
            <p:sp>
              <p:nvSpPr>
                <p:cNvPr id="224" name="Retângulo 223"/>
                <p:cNvSpPr/>
                <p:nvPr/>
              </p:nvSpPr>
              <p:spPr>
                <a:xfrm>
                  <a:off x="7870262" y="3112553"/>
                  <a:ext cx="324000" cy="36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5" name="Cilindro 224"/>
                <p:cNvSpPr/>
                <p:nvPr/>
              </p:nvSpPr>
              <p:spPr>
                <a:xfrm>
                  <a:off x="8005262" y="2872951"/>
                  <a:ext cx="54000" cy="190009"/>
                </a:xfrm>
                <a:prstGeom prst="can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6" name="Elipse 225"/>
                <p:cNvSpPr/>
                <p:nvPr/>
              </p:nvSpPr>
              <p:spPr>
                <a:xfrm>
                  <a:off x="7960262" y="2791967"/>
                  <a:ext cx="144000" cy="13935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" name="Trapezoide 81"/>
                <p:cNvSpPr/>
                <p:nvPr/>
              </p:nvSpPr>
              <p:spPr>
                <a:xfrm>
                  <a:off x="7863496" y="3038827"/>
                  <a:ext cx="337532" cy="64047"/>
                </a:xfrm>
                <a:prstGeom prst="trapezoid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" name="Elipse 79"/>
                <p:cNvSpPr/>
                <p:nvPr/>
              </p:nvSpPr>
              <p:spPr>
                <a:xfrm>
                  <a:off x="7960262" y="3027296"/>
                  <a:ext cx="144000" cy="6967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" name="Elipse 82"/>
                <p:cNvSpPr/>
                <p:nvPr/>
              </p:nvSpPr>
              <p:spPr>
                <a:xfrm>
                  <a:off x="7966719" y="2814463"/>
                  <a:ext cx="131086" cy="129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" name="Elipse 83"/>
                <p:cNvSpPr/>
                <p:nvPr/>
              </p:nvSpPr>
              <p:spPr>
                <a:xfrm>
                  <a:off x="7984872" y="2843715"/>
                  <a:ext cx="94781" cy="129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" name="Elipse 85"/>
                <p:cNvSpPr/>
                <p:nvPr/>
              </p:nvSpPr>
              <p:spPr>
                <a:xfrm>
                  <a:off x="7984872" y="2995612"/>
                  <a:ext cx="94781" cy="8643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" name="Elipse 86"/>
                <p:cNvSpPr/>
                <p:nvPr/>
              </p:nvSpPr>
              <p:spPr>
                <a:xfrm>
                  <a:off x="7999862" y="2938484"/>
                  <a:ext cx="64800" cy="8643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" name="Elipse 87"/>
                <p:cNvSpPr/>
                <p:nvPr/>
              </p:nvSpPr>
              <p:spPr>
                <a:xfrm>
                  <a:off x="7962542" y="3022799"/>
                  <a:ext cx="139440" cy="663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</p:grpSp>
      <p:grpSp>
        <p:nvGrpSpPr>
          <p:cNvPr id="22" name="Grupo 21"/>
          <p:cNvGrpSpPr/>
          <p:nvPr/>
        </p:nvGrpSpPr>
        <p:grpSpPr>
          <a:xfrm>
            <a:off x="6133367" y="3284700"/>
            <a:ext cx="720000" cy="720000"/>
            <a:chOff x="6133367" y="3284700"/>
            <a:chExt cx="720000" cy="720000"/>
          </a:xfrm>
        </p:grpSpPr>
        <p:sp>
          <p:nvSpPr>
            <p:cNvPr id="63" name="Elipse 62"/>
            <p:cNvSpPr/>
            <p:nvPr/>
          </p:nvSpPr>
          <p:spPr>
            <a:xfrm>
              <a:off x="6133367" y="3284700"/>
              <a:ext cx="720000" cy="7200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1" name="Grupo 20"/>
            <p:cNvGrpSpPr/>
            <p:nvPr/>
          </p:nvGrpSpPr>
          <p:grpSpPr>
            <a:xfrm>
              <a:off x="6367367" y="3482700"/>
              <a:ext cx="252000" cy="324000"/>
              <a:chOff x="6367367" y="3482700"/>
              <a:chExt cx="252000" cy="324000"/>
            </a:xfrm>
          </p:grpSpPr>
          <p:sp>
            <p:nvSpPr>
              <p:cNvPr id="211" name="Retângulo com Único Canto Aparado 210"/>
              <p:cNvSpPr/>
              <p:nvPr/>
            </p:nvSpPr>
            <p:spPr>
              <a:xfrm>
                <a:off x="6367367" y="3482700"/>
                <a:ext cx="252000" cy="324000"/>
              </a:xfrm>
              <a:prstGeom prst="snip1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0" name="Conector reto 19"/>
              <p:cNvCxnSpPr/>
              <p:nvPr/>
            </p:nvCxnSpPr>
            <p:spPr>
              <a:xfrm>
                <a:off x="6421808" y="3554259"/>
                <a:ext cx="126000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to 89"/>
              <p:cNvCxnSpPr/>
              <p:nvPr/>
            </p:nvCxnSpPr>
            <p:spPr>
              <a:xfrm>
                <a:off x="6421808" y="3603654"/>
                <a:ext cx="126000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/>
              <p:cNvCxnSpPr/>
              <p:nvPr/>
            </p:nvCxnSpPr>
            <p:spPr>
              <a:xfrm>
                <a:off x="6421808" y="3702445"/>
                <a:ext cx="72000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/>
              <p:cNvCxnSpPr/>
              <p:nvPr/>
            </p:nvCxnSpPr>
            <p:spPr>
              <a:xfrm>
                <a:off x="6421808" y="3653049"/>
                <a:ext cx="126000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0040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73" grpId="0"/>
      <p:bldP spid="74" grpId="0"/>
      <p:bldP spid="77" grpId="0"/>
      <p:bldP spid="79" grpId="0"/>
      <p:bldP spid="69" grpId="0" animBg="1"/>
      <p:bldP spid="75" grpId="0" animBg="1"/>
      <p:bldP spid="8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13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>
                <a:solidFill>
                  <a:schemeClr val="accent3">
                    <a:lumMod val="50000"/>
                  </a:schemeClr>
                </a:solidFill>
              </a:rPr>
              <a:t>Refatoração: Arquitetura da biblioteca </a:t>
            </a:r>
            <a:r>
              <a:rPr lang="pt-BR" sz="3200" b="1" dirty="0" err="1">
                <a:solidFill>
                  <a:schemeClr val="accent3">
                    <a:lumMod val="50000"/>
                  </a:schemeClr>
                </a:solidFill>
              </a:rPr>
              <a:t>ToPS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8" y="1355769"/>
            <a:ext cx="8490783" cy="4760123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6248137" y="4188670"/>
            <a:ext cx="1368000" cy="183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3735349" y="3517947"/>
            <a:ext cx="5082043" cy="612000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 flipH="1" flipV="1">
            <a:off x="3726600" y="1333469"/>
            <a:ext cx="5107568" cy="1439314"/>
            <a:chOff x="3890509" y="1320497"/>
            <a:chExt cx="5120626" cy="1112355"/>
          </a:xfrm>
        </p:grpSpPr>
        <p:cxnSp>
          <p:nvCxnSpPr>
            <p:cNvPr id="16" name="Conector reto 15"/>
            <p:cNvCxnSpPr/>
            <p:nvPr/>
          </p:nvCxnSpPr>
          <p:spPr>
            <a:xfrm flipV="1">
              <a:off x="3899135" y="2424021"/>
              <a:ext cx="5112000" cy="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7631382" y="1320675"/>
              <a:ext cx="1376017" cy="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9002335" y="1320497"/>
              <a:ext cx="0" cy="110672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 flipV="1">
              <a:off x="3890509" y="1609246"/>
              <a:ext cx="0" cy="823606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3898267" y="1603130"/>
              <a:ext cx="1013907" cy="0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 flipV="1">
              <a:off x="4912556" y="1324854"/>
              <a:ext cx="2752035" cy="278221"/>
            </a:xfrm>
            <a:prstGeom prst="line">
              <a:avLst/>
            </a:prstGeom>
            <a:ln w="285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tângulo 43"/>
          <p:cNvSpPr/>
          <p:nvPr/>
        </p:nvSpPr>
        <p:spPr>
          <a:xfrm>
            <a:off x="6248137" y="2718033"/>
            <a:ext cx="2586031" cy="75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etângulo 44"/>
          <p:cNvSpPr/>
          <p:nvPr/>
        </p:nvSpPr>
        <p:spPr>
          <a:xfrm>
            <a:off x="284663" y="3582099"/>
            <a:ext cx="2039087" cy="521186"/>
          </a:xfrm>
          <a:prstGeom prst="rect">
            <a:avLst/>
          </a:prstGeom>
          <a:noFill/>
          <a:ln w="28575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etângulo 45"/>
          <p:cNvSpPr/>
          <p:nvPr/>
        </p:nvSpPr>
        <p:spPr>
          <a:xfrm>
            <a:off x="1304206" y="1832364"/>
            <a:ext cx="3664846" cy="514553"/>
          </a:xfrm>
          <a:prstGeom prst="rect">
            <a:avLst/>
          </a:prstGeom>
          <a:noFill/>
          <a:ln w="28575"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CaixaDeTexto 46"/>
          <p:cNvSpPr txBox="1"/>
          <p:nvPr/>
        </p:nvSpPr>
        <p:spPr>
          <a:xfrm>
            <a:off x="284100" y="4659058"/>
            <a:ext cx="3096000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Interface + CRTP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284100" y="5413910"/>
            <a:ext cx="30960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Modelos Decodificáveis (</a:t>
            </a:r>
            <a:r>
              <a:rPr lang="pt-BR" sz="1400" i="1" dirty="0" err="1" smtClean="0">
                <a:solidFill>
                  <a:schemeClr val="bg1"/>
                </a:solidFill>
              </a:rPr>
              <a:t>composite</a:t>
            </a:r>
            <a:r>
              <a:rPr lang="pt-BR" sz="1400" dirty="0" smtClean="0">
                <a:solidFill>
                  <a:schemeClr val="bg1"/>
                </a:solidFill>
              </a:rPr>
              <a:t>) [7]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284100" y="5036484"/>
            <a:ext cx="30960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Decoradores de Modelos (</a:t>
            </a:r>
            <a:r>
              <a:rPr lang="pt-BR" sz="1400" i="1" dirty="0" err="1" smtClean="0">
                <a:solidFill>
                  <a:schemeClr val="bg1"/>
                </a:solidFill>
              </a:rPr>
              <a:t>decorator</a:t>
            </a:r>
            <a:r>
              <a:rPr lang="pt-BR" sz="1400" dirty="0" smtClean="0">
                <a:solidFill>
                  <a:schemeClr val="bg1"/>
                </a:solidFill>
              </a:rPr>
              <a:t>)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[7]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284100" y="5791337"/>
            <a:ext cx="3096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51" name="Arredondar Retângulo no Mesmo Canto Lateral 50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[7]: </a:t>
            </a:r>
            <a:r>
              <a:rPr lang="en-US" sz="1000" b="1" dirty="0">
                <a:solidFill>
                  <a:schemeClr val="tx1"/>
                </a:solidFill>
              </a:rPr>
              <a:t>Gamma, E., Helm, R., Johnson, R., &amp; </a:t>
            </a:r>
            <a:r>
              <a:rPr lang="en-US" sz="1000" b="1" dirty="0" err="1">
                <a:solidFill>
                  <a:schemeClr val="tx1"/>
                </a:solidFill>
              </a:rPr>
              <a:t>Vlissides</a:t>
            </a:r>
            <a:r>
              <a:rPr lang="en-US" sz="1000" b="1" dirty="0">
                <a:solidFill>
                  <a:schemeClr val="tx1"/>
                </a:solidFill>
              </a:rPr>
              <a:t>, J. (1995). Design patterns: elements of reusable object-oriented software (Vol. 47). Addison-Wesley Longman Publishing Co., Inc. http://doi.org/10.1016/j.artmed.2009.05.004</a:t>
            </a:r>
            <a:endParaRPr lang="pt-B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3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0" r="50662" b="64172"/>
          <a:stretch/>
        </p:blipFill>
        <p:spPr>
          <a:xfrm>
            <a:off x="4778522" y="1769578"/>
            <a:ext cx="4104000" cy="127910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658" r="50660" b="32977"/>
          <a:stretch/>
        </p:blipFill>
        <p:spPr>
          <a:xfrm>
            <a:off x="4778522" y="3605308"/>
            <a:ext cx="4104000" cy="2730851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778522" y="1397451"/>
            <a:ext cx="4104000" cy="33855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</a:rPr>
              <a:t>Padronização: Google C++ </a:t>
            </a:r>
            <a:r>
              <a:rPr lang="pt-BR" sz="1600" b="1" dirty="0" err="1" smtClean="0">
                <a:solidFill>
                  <a:schemeClr val="bg1"/>
                </a:solidFill>
              </a:rPr>
              <a:t>Style</a:t>
            </a:r>
            <a:r>
              <a:rPr lang="pt-BR" sz="1600" b="1" dirty="0" smtClean="0">
                <a:solidFill>
                  <a:schemeClr val="bg1"/>
                </a:solidFill>
              </a:rPr>
              <a:t> </a:t>
            </a:r>
            <a:r>
              <a:rPr lang="pt-BR" sz="1600" b="1" dirty="0" err="1" smtClean="0">
                <a:solidFill>
                  <a:schemeClr val="bg1"/>
                </a:solidFill>
              </a:rPr>
              <a:t>Guide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778522" y="3229695"/>
            <a:ext cx="4104000" cy="33855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</a:rPr>
              <a:t>Verificação estática: </a:t>
            </a:r>
            <a:r>
              <a:rPr lang="pt-BR" sz="1600" b="1" dirty="0" err="1" smtClean="0">
                <a:solidFill>
                  <a:schemeClr val="bg1"/>
                </a:solidFill>
              </a:rPr>
              <a:t>cppcheck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4778522" y="1414267"/>
            <a:ext cx="4104000" cy="33855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</a:rPr>
              <a:t>Testes: Google Test e Google </a:t>
            </a:r>
            <a:r>
              <a:rPr lang="pt-BR" sz="1600" b="1" dirty="0" err="1" smtClean="0">
                <a:solidFill>
                  <a:schemeClr val="bg1"/>
                </a:solidFill>
              </a:rPr>
              <a:t>Mock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66746" r="46759" b="6594"/>
          <a:stretch/>
        </p:blipFill>
        <p:spPr>
          <a:xfrm>
            <a:off x="4778522" y="1786512"/>
            <a:ext cx="4104000" cy="199808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1742" r="46759" b="69521"/>
          <a:stretch/>
        </p:blipFill>
        <p:spPr>
          <a:xfrm>
            <a:off x="4778522" y="4281738"/>
            <a:ext cx="4104000" cy="2153681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4778522" y="3909316"/>
            <a:ext cx="4104000" cy="33855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600" b="1" dirty="0" smtClean="0">
                <a:solidFill>
                  <a:schemeClr val="bg1"/>
                </a:solidFill>
              </a:rPr>
              <a:t>Cobertura de testes: </a:t>
            </a:r>
            <a:r>
              <a:rPr lang="pt-BR" sz="1600" b="1" dirty="0" err="1" smtClean="0">
                <a:solidFill>
                  <a:schemeClr val="bg1"/>
                </a:solidFill>
              </a:rPr>
              <a:t>lcov</a:t>
            </a: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8" r="58491" b="1137"/>
          <a:stretch/>
        </p:blipFill>
        <p:spPr>
          <a:xfrm>
            <a:off x="4778522" y="1417081"/>
            <a:ext cx="4104000" cy="501833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1" t="5532" r="34149"/>
          <a:stretch/>
        </p:blipFill>
        <p:spPr>
          <a:xfrm>
            <a:off x="167780" y="1414267"/>
            <a:ext cx="4050537" cy="5083733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307415" y="4625165"/>
            <a:ext cx="2376000" cy="57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14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Código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16" idx="3"/>
            <a:endCxn id="7" idx="1"/>
          </p:cNvCxnSpPr>
          <p:nvPr/>
        </p:nvCxnSpPr>
        <p:spPr>
          <a:xfrm flipV="1">
            <a:off x="2683415" y="3926250"/>
            <a:ext cx="2095107" cy="986915"/>
          </a:xfrm>
          <a:prstGeom prst="bentConnector3">
            <a:avLst>
              <a:gd name="adj1" fmla="val 8500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97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21" grpId="0" animBg="1"/>
      <p:bldP spid="2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15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Código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t="7261" r="64878" b="2896"/>
          <a:stretch/>
        </p:blipFill>
        <p:spPr>
          <a:xfrm>
            <a:off x="167780" y="1367403"/>
            <a:ext cx="3380763" cy="5046787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42613" y="1979801"/>
            <a:ext cx="1476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42613" y="5731078"/>
            <a:ext cx="2880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42613" y="6009995"/>
            <a:ext cx="1512000" cy="43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7" t="7727" r="31560" b="3948"/>
          <a:stretch/>
        </p:blipFill>
        <p:spPr>
          <a:xfrm>
            <a:off x="3903373" y="1367403"/>
            <a:ext cx="3488725" cy="4608000"/>
          </a:xfrm>
          <a:prstGeom prst="rect">
            <a:avLst/>
          </a:prstGeom>
        </p:spPr>
      </p:pic>
      <p:cxnSp>
        <p:nvCxnSpPr>
          <p:cNvPr id="17" name="Conector angulado 16"/>
          <p:cNvCxnSpPr>
            <a:stCxn id="11" idx="3"/>
            <a:endCxn id="15" idx="1"/>
          </p:cNvCxnSpPr>
          <p:nvPr/>
        </p:nvCxnSpPr>
        <p:spPr>
          <a:xfrm>
            <a:off x="1618613" y="2051801"/>
            <a:ext cx="2284760" cy="1619602"/>
          </a:xfrm>
          <a:prstGeom prst="bentConnector3">
            <a:avLst>
              <a:gd name="adj1" fmla="val 8624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do 19"/>
          <p:cNvCxnSpPr>
            <a:stCxn id="13" idx="3"/>
            <a:endCxn id="26" idx="1"/>
          </p:cNvCxnSpPr>
          <p:nvPr/>
        </p:nvCxnSpPr>
        <p:spPr>
          <a:xfrm flipV="1">
            <a:off x="1654613" y="4110190"/>
            <a:ext cx="3556862" cy="2115805"/>
          </a:xfrm>
          <a:prstGeom prst="bentConnector3">
            <a:avLst>
              <a:gd name="adj1" fmla="val 6067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76" r="58622" b="2888"/>
          <a:stretch/>
        </p:blipFill>
        <p:spPr>
          <a:xfrm>
            <a:off x="5211475" y="1806190"/>
            <a:ext cx="3756356" cy="4608000"/>
          </a:xfrm>
          <a:prstGeom prst="rect">
            <a:avLst/>
          </a:prstGeom>
        </p:spPr>
      </p:pic>
      <p:sp>
        <p:nvSpPr>
          <p:cNvPr id="30" name="Retângulo 29"/>
          <p:cNvSpPr/>
          <p:nvPr/>
        </p:nvSpPr>
        <p:spPr>
          <a:xfrm>
            <a:off x="3025697" y="5731078"/>
            <a:ext cx="50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" y="4032553"/>
            <a:ext cx="1056462" cy="12600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70" y="4032553"/>
            <a:ext cx="1323530" cy="1260000"/>
          </a:xfrm>
          <a:prstGeom prst="rect">
            <a:avLst/>
          </a:prstGeom>
        </p:spPr>
      </p:pic>
      <p:cxnSp>
        <p:nvCxnSpPr>
          <p:cNvPr id="42" name="Conector angulado 41"/>
          <p:cNvCxnSpPr>
            <a:stCxn id="12" idx="0"/>
            <a:endCxn id="37" idx="2"/>
          </p:cNvCxnSpPr>
          <p:nvPr/>
        </p:nvCxnSpPr>
        <p:spPr>
          <a:xfrm rot="16200000" flipV="1">
            <a:off x="861755" y="5010220"/>
            <a:ext cx="438525" cy="10031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do 44"/>
          <p:cNvCxnSpPr>
            <a:stCxn id="12" idx="0"/>
            <a:endCxn id="38" idx="2"/>
          </p:cNvCxnSpPr>
          <p:nvPr/>
        </p:nvCxnSpPr>
        <p:spPr>
          <a:xfrm rot="5400000" flipH="1" flipV="1">
            <a:off x="1461012" y="5414155"/>
            <a:ext cx="438525" cy="19532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angulado 63"/>
          <p:cNvCxnSpPr>
            <a:stCxn id="30" idx="0"/>
            <a:endCxn id="59" idx="2"/>
          </p:cNvCxnSpPr>
          <p:nvPr/>
        </p:nvCxnSpPr>
        <p:spPr>
          <a:xfrm rot="16200000" flipV="1">
            <a:off x="2958313" y="5411694"/>
            <a:ext cx="438525" cy="20024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upo 77"/>
          <p:cNvGrpSpPr/>
          <p:nvPr/>
        </p:nvGrpSpPr>
        <p:grpSpPr>
          <a:xfrm>
            <a:off x="2447453" y="4032553"/>
            <a:ext cx="1260000" cy="1260000"/>
            <a:chOff x="2447453" y="4032553"/>
            <a:chExt cx="1260000" cy="1260000"/>
          </a:xfrm>
        </p:grpSpPr>
        <p:sp>
          <p:nvSpPr>
            <p:cNvPr id="77" name="Hexágono 76"/>
            <p:cNvSpPr/>
            <p:nvPr/>
          </p:nvSpPr>
          <p:spPr>
            <a:xfrm rot="5400000">
              <a:off x="2489095" y="4121062"/>
              <a:ext cx="1188000" cy="108000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9" name="Imagem 58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453" y="4032553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9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16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Repositório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8" t="1400" r="33945"/>
          <a:stretch/>
        </p:blipFill>
        <p:spPr>
          <a:xfrm>
            <a:off x="167779" y="1335884"/>
            <a:ext cx="4004725" cy="516211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8" t="33665" r="39473" b="62925"/>
          <a:stretch/>
        </p:blipFill>
        <p:spPr>
          <a:xfrm>
            <a:off x="4209046" y="1454351"/>
            <a:ext cx="4759311" cy="26146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2" t="7307" r="848" b="45986"/>
          <a:stretch/>
        </p:blipFill>
        <p:spPr>
          <a:xfrm>
            <a:off x="4468247" y="2084168"/>
            <a:ext cx="4438686" cy="145642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19" b="10542"/>
          <a:stretch/>
        </p:blipFill>
        <p:spPr>
          <a:xfrm>
            <a:off x="4468247" y="3744383"/>
            <a:ext cx="4438686" cy="2588683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364278" y="3013305"/>
            <a:ext cx="3318722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angulado 18"/>
          <p:cNvCxnSpPr>
            <a:stCxn id="16" idx="1"/>
            <a:endCxn id="13" idx="1"/>
          </p:cNvCxnSpPr>
          <p:nvPr/>
        </p:nvCxnSpPr>
        <p:spPr>
          <a:xfrm rot="10800000" flipH="1">
            <a:off x="364278" y="1585081"/>
            <a:ext cx="3844768" cy="1518224"/>
          </a:xfrm>
          <a:prstGeom prst="bentConnector3">
            <a:avLst>
              <a:gd name="adj1" fmla="val -594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4209046" y="1477715"/>
            <a:ext cx="666000" cy="216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4875000" y="1476024"/>
            <a:ext cx="738000" cy="216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angulado 24"/>
          <p:cNvCxnSpPr>
            <a:stCxn id="14" idx="1"/>
            <a:endCxn id="23" idx="2"/>
          </p:cNvCxnSpPr>
          <p:nvPr/>
        </p:nvCxnSpPr>
        <p:spPr>
          <a:xfrm rot="10800000" flipH="1">
            <a:off x="4468246" y="1693716"/>
            <a:ext cx="73799" cy="1118665"/>
          </a:xfrm>
          <a:prstGeom prst="bentConnector4">
            <a:avLst>
              <a:gd name="adj1" fmla="val -309760"/>
              <a:gd name="adj2" fmla="val 8674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do 27"/>
          <p:cNvCxnSpPr>
            <a:stCxn id="15" idx="1"/>
            <a:endCxn id="24" idx="2"/>
          </p:cNvCxnSpPr>
          <p:nvPr/>
        </p:nvCxnSpPr>
        <p:spPr>
          <a:xfrm rot="10800000" flipH="1">
            <a:off x="4468246" y="1692025"/>
            <a:ext cx="775753" cy="3346701"/>
          </a:xfrm>
          <a:prstGeom prst="bentConnector4">
            <a:avLst>
              <a:gd name="adj1" fmla="val -29468"/>
              <a:gd name="adj2" fmla="val 9562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2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17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3">
                    <a:lumMod val="50000"/>
                  </a:schemeClr>
                </a:solidFill>
              </a:rPr>
              <a:t>Refatoração: Repositório</a:t>
            </a:r>
            <a:endParaRPr lang="pt-BR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11380" r="27402"/>
          <a:stretch/>
        </p:blipFill>
        <p:spPr>
          <a:xfrm>
            <a:off x="167779" y="1388216"/>
            <a:ext cx="5055797" cy="5109784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347185" y="3683067"/>
            <a:ext cx="1404000" cy="226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3" t="5304" r="24247"/>
          <a:stretch/>
        </p:blipFill>
        <p:spPr>
          <a:xfrm>
            <a:off x="5400675" y="1550141"/>
            <a:ext cx="3268872" cy="331972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340" b="6692"/>
          <a:stretch/>
        </p:blipFill>
        <p:spPr>
          <a:xfrm>
            <a:off x="6193028" y="2386347"/>
            <a:ext cx="2640419" cy="3679945"/>
          </a:xfrm>
          <a:prstGeom prst="rect">
            <a:avLst/>
          </a:prstGeom>
        </p:spPr>
      </p:pic>
      <p:cxnSp>
        <p:nvCxnSpPr>
          <p:cNvPr id="26" name="Conector angulado 25"/>
          <p:cNvCxnSpPr>
            <a:stCxn id="21" idx="3"/>
            <a:endCxn id="17" idx="1"/>
          </p:cNvCxnSpPr>
          <p:nvPr/>
        </p:nvCxnSpPr>
        <p:spPr>
          <a:xfrm flipV="1">
            <a:off x="1751185" y="3210002"/>
            <a:ext cx="3649490" cy="58629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do 35"/>
          <p:cNvCxnSpPr>
            <a:stCxn id="39" idx="2"/>
            <a:endCxn id="8" idx="1"/>
          </p:cNvCxnSpPr>
          <p:nvPr/>
        </p:nvCxnSpPr>
        <p:spPr>
          <a:xfrm rot="5400000" flipH="1" flipV="1">
            <a:off x="3691127" y="1888423"/>
            <a:ext cx="164003" cy="4839797"/>
          </a:xfrm>
          <a:prstGeom prst="bentConnector4">
            <a:avLst>
              <a:gd name="adj1" fmla="val -46463"/>
              <a:gd name="adj2" fmla="val 6218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/>
          <p:cNvSpPr/>
          <p:nvPr/>
        </p:nvSpPr>
        <p:spPr>
          <a:xfrm>
            <a:off x="1083231" y="4246323"/>
            <a:ext cx="540000" cy="14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95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5">
                    <a:lumMod val="50000"/>
                  </a:schemeClr>
                </a:solidFill>
              </a:rPr>
              <a:t>Consequências da Refatoração: design SOLID [8]</a:t>
            </a:r>
            <a:endParaRPr lang="pt-B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18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9" name="Arredondar Retângulo no Mesmo Canto Lateral 28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[8]: </a:t>
            </a:r>
            <a:r>
              <a:rPr lang="en-US" sz="1000" b="1" dirty="0">
                <a:solidFill>
                  <a:schemeClr val="tx1"/>
                </a:solidFill>
              </a:rPr>
              <a:t>Martin, R. (2000). Design principles and design patterns. Object Mentor</a:t>
            </a:r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pt-BR" sz="1000" b="1" dirty="0">
              <a:solidFill>
                <a:schemeClr val="tx1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57276" y="1803401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S</a:t>
            </a: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457276" y="2599268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O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457276" y="3412068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L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457276" y="4207934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I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457276" y="5020734"/>
            <a:ext cx="547545" cy="6604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/>
              <a:t>D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1004821" y="1803401"/>
            <a:ext cx="3704276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Single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Responsability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(SRP)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1004821" y="2599268"/>
            <a:ext cx="3704276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Open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Closed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(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OCP)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1021755" y="3412069"/>
            <a:ext cx="3687342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Liskov’s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Substitution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(LSP)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024541" y="5020734"/>
            <a:ext cx="3684556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Dependency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Inversion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(DIP)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1021755" y="4207934"/>
            <a:ext cx="3687342" cy="66040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Interface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Segregation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5">
                    <a:lumMod val="50000"/>
                  </a:schemeClr>
                </a:solidFill>
              </a:rPr>
              <a:t>Principle</a:t>
            </a:r>
            <a:r>
              <a:rPr lang="pt-BR" b="1" dirty="0" smtClean="0">
                <a:solidFill>
                  <a:schemeClr val="accent5">
                    <a:lumMod val="50000"/>
                  </a:schemeClr>
                </a:solidFill>
              </a:rPr>
              <a:t> (ISP)</a:t>
            </a:r>
            <a:endParaRPr lang="pt-BR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Arredondar Retângulo em um Canto Diagonal 33"/>
          <p:cNvSpPr/>
          <p:nvPr/>
        </p:nvSpPr>
        <p:spPr>
          <a:xfrm>
            <a:off x="4906724" y="1803401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Uma classe deve ter um, e apenas um, motivo para mudar [8]</a:t>
            </a:r>
          </a:p>
        </p:txBody>
      </p:sp>
      <p:sp>
        <p:nvSpPr>
          <p:cNvPr id="35" name="Arredondar Retângulo em um Canto Diagonal 34"/>
          <p:cNvSpPr/>
          <p:nvPr/>
        </p:nvSpPr>
        <p:spPr>
          <a:xfrm>
            <a:off x="4906724" y="2599268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Deve-se ser capaz de estender o </a:t>
            </a:r>
            <a:r>
              <a:rPr lang="pt-BR" sz="1600" dirty="0" err="1" smtClean="0">
                <a:solidFill>
                  <a:schemeClr val="accent1">
                    <a:lumMod val="50000"/>
                  </a:schemeClr>
                </a:solidFill>
              </a:rPr>
              <a:t>compor-tamento</a:t>
            </a:r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 de uma classe, sem modificá-la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Arredondar Retângulo em um Canto Diagonal 35"/>
          <p:cNvSpPr/>
          <p:nvPr/>
        </p:nvSpPr>
        <p:spPr>
          <a:xfrm>
            <a:off x="4906724" y="3412068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Classes derivadas devem ser substituíveis por suas classes base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Arredondar Retângulo em um Canto Diagonal 36"/>
          <p:cNvSpPr/>
          <p:nvPr/>
        </p:nvSpPr>
        <p:spPr>
          <a:xfrm>
            <a:off x="4906723" y="4207934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Muitas interfaces específicas são melhores que uma interface de propósito geral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Arredondar Retângulo em um Canto Diagonal 37"/>
          <p:cNvSpPr/>
          <p:nvPr/>
        </p:nvSpPr>
        <p:spPr>
          <a:xfrm>
            <a:off x="4906723" y="5020734"/>
            <a:ext cx="3780000" cy="6604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Deve-se depender de abstrações, não de concretizações</a:t>
            </a:r>
            <a:endParaRPr lang="pt-BR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8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>
                <a:solidFill>
                  <a:schemeClr val="accent5">
                    <a:lumMod val="50000"/>
                  </a:schemeClr>
                </a:solidFill>
              </a:rPr>
              <a:t>Consequências da Refatoração: </a:t>
            </a:r>
            <a:r>
              <a:rPr lang="pt-BR" sz="3200" b="1" dirty="0" smtClean="0">
                <a:solidFill>
                  <a:schemeClr val="accent5">
                    <a:lumMod val="50000"/>
                  </a:schemeClr>
                </a:solidFill>
              </a:rPr>
              <a:t>Próximos passos</a:t>
            </a:r>
            <a:endParaRPr lang="pt-BR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19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9" name="Arredondar Retângulo no Mesmo Canto Lateral 28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 smtClean="0">
                <a:solidFill>
                  <a:schemeClr val="tx1"/>
                </a:solidFill>
              </a:rPr>
              <a:t>[9</a:t>
            </a:r>
            <a:r>
              <a:rPr lang="pt-BR" sz="900" b="1" dirty="0" smtClean="0">
                <a:solidFill>
                  <a:schemeClr val="tx1"/>
                </a:solidFill>
              </a:rPr>
              <a:t>]: </a:t>
            </a:r>
            <a:r>
              <a:rPr lang="en-US" sz="900" b="1" dirty="0" err="1">
                <a:solidFill>
                  <a:schemeClr val="tx1"/>
                </a:solidFill>
              </a:rPr>
              <a:t>Bisonc</a:t>
            </a:r>
            <a:r>
              <a:rPr lang="en-US" sz="900" b="1" dirty="0">
                <a:solidFill>
                  <a:schemeClr val="tx1"/>
                </a:solidFill>
              </a:rPr>
              <a:t>++. (</a:t>
            </a:r>
            <a:r>
              <a:rPr lang="en-US" sz="900" b="1" dirty="0" err="1">
                <a:solidFill>
                  <a:schemeClr val="tx1"/>
                </a:solidFill>
              </a:rPr>
              <a:t>n.d.</a:t>
            </a:r>
            <a:r>
              <a:rPr lang="en-US" sz="900" b="1" dirty="0">
                <a:solidFill>
                  <a:schemeClr val="tx1"/>
                </a:solidFill>
              </a:rPr>
              <a:t>). Retrieved November 12, 2015, from https://fbb-git.github.io/bisoncpp/</a:t>
            </a:r>
            <a:endParaRPr lang="en-US" sz="900" b="1" dirty="0" smtClean="0">
              <a:solidFill>
                <a:schemeClr val="tx1"/>
              </a:solidFill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1" y="2436184"/>
            <a:ext cx="2952000" cy="1672533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>
          <a:xfrm>
            <a:off x="357151" y="1476536"/>
            <a:ext cx="29520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Linguagem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r>
              <a:rPr lang="pt-BR" sz="2000" dirty="0" smtClean="0">
                <a:solidFill>
                  <a:schemeClr val="bg1"/>
                </a:solidFill>
              </a:rPr>
              <a:t/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</a:rPr>
              <a:t>namespace</a:t>
            </a:r>
            <a:r>
              <a:rPr lang="pt-BR" sz="2000" dirty="0" smtClean="0">
                <a:solidFill>
                  <a:schemeClr val="bg1"/>
                </a:solidFill>
              </a:rPr>
              <a:t> tops::</a:t>
            </a:r>
            <a:r>
              <a:rPr lang="pt-BR" sz="2000" dirty="0" err="1" smtClean="0">
                <a:solidFill>
                  <a:schemeClr val="bg1"/>
                </a:solidFill>
              </a:rPr>
              <a:t>lang</a:t>
            </a:r>
            <a:r>
              <a:rPr lang="pt-BR" sz="20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7151" y="4360479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Hierarquia da AST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357151" y="4805912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600" dirty="0" err="1" smtClean="0">
                <a:solidFill>
                  <a:schemeClr val="bg1"/>
                </a:solidFill>
              </a:rPr>
              <a:t>FlexC</a:t>
            </a:r>
            <a:r>
              <a:rPr lang="pt-BR" sz="1600" dirty="0" smtClean="0">
                <a:solidFill>
                  <a:schemeClr val="bg1"/>
                </a:solidFill>
              </a:rPr>
              <a:t>++ e </a:t>
            </a:r>
            <a:r>
              <a:rPr lang="pt-BR" sz="1600" dirty="0" err="1" smtClean="0">
                <a:solidFill>
                  <a:schemeClr val="bg1"/>
                </a:solidFill>
              </a:rPr>
              <a:t>BisonC</a:t>
            </a:r>
            <a:r>
              <a:rPr lang="pt-BR" sz="1600" dirty="0" smtClean="0">
                <a:solidFill>
                  <a:schemeClr val="bg1"/>
                </a:solidFill>
              </a:rPr>
              <a:t>++ [9]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357151" y="5251345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600" i="1" dirty="0" err="1" smtClean="0">
                <a:solidFill>
                  <a:schemeClr val="bg1"/>
                </a:solidFill>
              </a:rPr>
              <a:t>Trainers</a:t>
            </a:r>
            <a:r>
              <a:rPr lang="pt-BR" sz="1600" dirty="0" smtClean="0">
                <a:solidFill>
                  <a:schemeClr val="bg1"/>
                </a:solidFill>
              </a:rPr>
              <a:t> e </a:t>
            </a:r>
            <a:r>
              <a:rPr lang="pt-BR" sz="1600" i="1" dirty="0" err="1" smtClean="0">
                <a:solidFill>
                  <a:schemeClr val="bg1"/>
                </a:solidFill>
              </a:rPr>
              <a:t>Serializers</a:t>
            </a:r>
            <a:endParaRPr lang="pt-BR" sz="1600" i="1" dirty="0" smtClean="0">
              <a:solidFill>
                <a:schemeClr val="bg1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357151" y="5696778"/>
            <a:ext cx="29520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Mensagens de erros melhores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5836015" y="1476536"/>
            <a:ext cx="2952000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Biblioteca </a:t>
            </a:r>
            <a:r>
              <a:rPr lang="pt-BR" sz="2000" dirty="0" err="1" smtClean="0">
                <a:solidFill>
                  <a:schemeClr val="bg1"/>
                </a:solidFill>
              </a:rPr>
              <a:t>ToPS</a:t>
            </a:r>
            <a:r>
              <a:rPr lang="pt-BR" sz="2000" dirty="0" smtClean="0">
                <a:solidFill>
                  <a:schemeClr val="bg1"/>
                </a:solidFill>
              </a:rPr>
              <a:t/>
            </a:r>
            <a:br>
              <a:rPr lang="pt-BR" sz="2000" dirty="0" smtClean="0">
                <a:solidFill>
                  <a:schemeClr val="bg1"/>
                </a:solidFill>
              </a:rPr>
            </a:br>
            <a:r>
              <a:rPr lang="pt-BR" sz="2000" dirty="0" smtClean="0">
                <a:solidFill>
                  <a:schemeClr val="bg1"/>
                </a:solidFill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</a:rPr>
              <a:t>namespace</a:t>
            </a:r>
            <a:r>
              <a:rPr lang="pt-BR" sz="2000" dirty="0" smtClean="0">
                <a:solidFill>
                  <a:schemeClr val="bg1"/>
                </a:solidFill>
              </a:rPr>
              <a:t> tops::</a:t>
            </a:r>
            <a:r>
              <a:rPr lang="pt-BR" sz="2000" dirty="0" err="1" smtClean="0">
                <a:solidFill>
                  <a:schemeClr val="bg1"/>
                </a:solidFill>
              </a:rPr>
              <a:t>model</a:t>
            </a:r>
            <a:r>
              <a:rPr lang="pt-BR" sz="20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5836015" y="4360479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Mais modelos probabilísticos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5836015" y="4802237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Mensagens de erro via exceções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36015" y="5685754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Otimizações e paralelismo</a:t>
            </a:r>
          </a:p>
        </p:txBody>
      </p:sp>
      <p:pic>
        <p:nvPicPr>
          <p:cNvPr id="45" name="Imagem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42" y="2444972"/>
            <a:ext cx="2952000" cy="1654957"/>
          </a:xfrm>
          <a:prstGeom prst="rect">
            <a:avLst/>
          </a:prstGeom>
        </p:spPr>
      </p:pic>
      <p:sp>
        <p:nvSpPr>
          <p:cNvPr id="46" name="CaixaDeTexto 45"/>
          <p:cNvSpPr txBox="1"/>
          <p:nvPr/>
        </p:nvSpPr>
        <p:spPr>
          <a:xfrm>
            <a:off x="5834142" y="5243995"/>
            <a:ext cx="2952000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Reuso de algoritmos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3487805" y="1855323"/>
            <a:ext cx="2160000" cy="40011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Aplicativos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3487805" y="2482746"/>
            <a:ext cx="2160000" cy="40011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Documentação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3487805" y="2956878"/>
            <a:ext cx="2160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Manual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487805" y="3431011"/>
            <a:ext cx="2160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 smtClean="0"/>
              <a:t>Doxygen</a:t>
            </a:r>
            <a:endParaRPr lang="pt-BR" sz="2000" dirty="0" smtClean="0"/>
          </a:p>
        </p:txBody>
      </p:sp>
      <p:sp>
        <p:nvSpPr>
          <p:cNvPr id="52" name="CaixaDeTexto 51"/>
          <p:cNvSpPr txBox="1"/>
          <p:nvPr/>
        </p:nvSpPr>
        <p:spPr>
          <a:xfrm>
            <a:off x="3487805" y="4103882"/>
            <a:ext cx="2160000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Repositório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3487805" y="4568063"/>
            <a:ext cx="2160000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err="1" smtClean="0"/>
              <a:t>Appveyor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387632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2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1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01704" y="987227"/>
            <a:ext cx="2961685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redondar Retângulo em um Canto Diagonal 12"/>
          <p:cNvSpPr/>
          <p:nvPr/>
        </p:nvSpPr>
        <p:spPr>
          <a:xfrm>
            <a:off x="718168" y="2924919"/>
            <a:ext cx="7707665" cy="107624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Refatoração (substantivo):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uma mudança feita na estrutura interna de um programa para fazê-lo mais simples de entender e mais barato de modificar, sem mudanças no seu comportamento observável.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[1]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Arredondar Retângulo em um Canto Diagonal 11"/>
          <p:cNvSpPr/>
          <p:nvPr/>
        </p:nvSpPr>
        <p:spPr>
          <a:xfrm>
            <a:off x="718168" y="4570808"/>
            <a:ext cx="7707665" cy="107624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Refatorar (verbo):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reestruturar um programa por meio da aplicação de uma série de refatorações, sem alteração do comportamento observável.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[1]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" name="Conector angulado 5"/>
          <p:cNvCxnSpPr>
            <a:stCxn id="11" idx="1"/>
            <a:endCxn id="13" idx="2"/>
          </p:cNvCxnSpPr>
          <p:nvPr/>
        </p:nvCxnSpPr>
        <p:spPr>
          <a:xfrm rot="10800000" flipV="1">
            <a:off x="718168" y="1311227"/>
            <a:ext cx="683536" cy="2151812"/>
          </a:xfrm>
          <a:prstGeom prst="bentConnector3">
            <a:avLst>
              <a:gd name="adj1" fmla="val 13344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11" idx="1"/>
            <a:endCxn id="12" idx="2"/>
          </p:cNvCxnSpPr>
          <p:nvPr/>
        </p:nvCxnSpPr>
        <p:spPr>
          <a:xfrm rot="10800000" flipV="1">
            <a:off x="718168" y="1311226"/>
            <a:ext cx="683536" cy="3797701"/>
          </a:xfrm>
          <a:prstGeom prst="bentConnector3">
            <a:avLst>
              <a:gd name="adj1" fmla="val 13344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edondar Retângulo no Mesmo Canto Lateral 23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/>
                </a:solidFill>
              </a:rPr>
              <a:t>[1]: </a:t>
            </a:r>
            <a:r>
              <a:rPr lang="en-US" sz="1000" b="1" dirty="0">
                <a:solidFill>
                  <a:schemeClr val="tx1"/>
                </a:solidFill>
              </a:rPr>
              <a:t>Fowler, M., Beck, K., Brant, J., </a:t>
            </a:r>
            <a:r>
              <a:rPr lang="en-US" sz="1000" b="1" dirty="0" err="1">
                <a:solidFill>
                  <a:schemeClr val="tx1"/>
                </a:solidFill>
              </a:rPr>
              <a:t>Opdyke</a:t>
            </a:r>
            <a:r>
              <a:rPr lang="en-US" sz="1000" b="1" dirty="0">
                <a:solidFill>
                  <a:schemeClr val="tx1"/>
                </a:solidFill>
              </a:rPr>
              <a:t>, W., &amp; Roberts, D. (1999). Refactoring: Improving the Design of Existing Code. Xtemp01, 1–337</a:t>
            </a:r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pt-B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45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2">
                    <a:lumMod val="50000"/>
                  </a:schemeClr>
                </a:solidFill>
              </a:rPr>
              <a:t>Referências</a:t>
            </a:r>
            <a:endParaRPr lang="pt-BR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20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67780" y="1480323"/>
            <a:ext cx="880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68288" algn="l"/>
                <a:tab pos="628650" algn="l"/>
              </a:tabLst>
            </a:pPr>
            <a:r>
              <a:rPr lang="pt-BR" sz="1600" b="1" dirty="0" smtClean="0">
                <a:solidFill>
                  <a:schemeClr val="accent2">
                    <a:lumMod val="50000"/>
                  </a:schemeClr>
                </a:solidFill>
              </a:rPr>
              <a:t>[1]</a:t>
            </a:r>
            <a:r>
              <a:rPr lang="pt-BR" sz="1400" dirty="0" smtClean="0"/>
              <a:t> </a:t>
            </a:r>
            <a:r>
              <a:rPr lang="en-US" sz="1400" dirty="0" smtClean="0"/>
              <a:t>Fowler</a:t>
            </a:r>
            <a:r>
              <a:rPr lang="en-US" sz="1400" dirty="0"/>
              <a:t>, M., Beck, K., Brant, J., </a:t>
            </a:r>
            <a:r>
              <a:rPr lang="en-US" sz="1400" dirty="0" err="1"/>
              <a:t>Opdyke</a:t>
            </a:r>
            <a:r>
              <a:rPr lang="en-US" sz="1400" dirty="0"/>
              <a:t>, W., &amp; Roberts, D. (1999</a:t>
            </a:r>
            <a:r>
              <a:rPr lang="en-US" sz="1400" dirty="0" smtClean="0"/>
              <a:t>).</a:t>
            </a:r>
            <a:r>
              <a:rPr lang="en-US" sz="1400" dirty="0"/>
              <a:t>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Refactoring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: Improving the Design of Existing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Code.</a:t>
            </a:r>
            <a:r>
              <a:rPr lang="en-US" sz="1400" dirty="0" smtClean="0"/>
              <a:t> </a:t>
            </a:r>
            <a:r>
              <a:rPr lang="en-US" sz="1400" dirty="0"/>
              <a:t>Xtemp01, 1–337. http://doi.org/10.1007/s10071-009-0219-y</a:t>
            </a:r>
            <a:endParaRPr lang="pt-BR" sz="1400" dirty="0"/>
          </a:p>
        </p:txBody>
      </p:sp>
      <p:sp>
        <p:nvSpPr>
          <p:cNvPr id="3" name="Retângulo 2"/>
          <p:cNvSpPr/>
          <p:nvPr/>
        </p:nvSpPr>
        <p:spPr>
          <a:xfrm>
            <a:off x="167780" y="2034321"/>
            <a:ext cx="880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 smtClean="0">
                <a:solidFill>
                  <a:schemeClr val="accent2">
                    <a:lumMod val="50000"/>
                  </a:schemeClr>
                </a:solidFill>
              </a:rPr>
              <a:t>[2]</a:t>
            </a:r>
            <a:r>
              <a:rPr lang="pt-BR" sz="1400" b="1" dirty="0" smtClean="0"/>
              <a:t> </a:t>
            </a:r>
            <a:r>
              <a:rPr lang="en-US" sz="1400" dirty="0"/>
              <a:t>Johnson, R. E. (1997).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Components, frameworks, patterns.</a:t>
            </a:r>
            <a:r>
              <a:rPr lang="en-US" sz="1400" dirty="0"/>
              <a:t> ACM SIGSOFT Software Engineering Notes, 22(3), 10–17. http://doi.org/10.1145/258368.258378</a:t>
            </a:r>
            <a:endParaRPr lang="pt-BR" sz="1400" dirty="0"/>
          </a:p>
        </p:txBody>
      </p:sp>
      <p:sp>
        <p:nvSpPr>
          <p:cNvPr id="9" name="Retângulo 8"/>
          <p:cNvSpPr/>
          <p:nvPr/>
        </p:nvSpPr>
        <p:spPr>
          <a:xfrm>
            <a:off x="167780" y="2588319"/>
            <a:ext cx="880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[3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r>
              <a:rPr lang="en-US" sz="1600" dirty="0" smtClean="0"/>
              <a:t> </a:t>
            </a:r>
            <a:r>
              <a:rPr lang="en-US" sz="1400" dirty="0" err="1"/>
              <a:t>Kashiwabara</a:t>
            </a:r>
            <a:r>
              <a:rPr lang="en-US" sz="1400" dirty="0"/>
              <a:t>, A. Y., </a:t>
            </a:r>
            <a:r>
              <a:rPr lang="en-US" sz="1400" dirty="0" err="1"/>
              <a:t>Bonadio</a:t>
            </a:r>
            <a:r>
              <a:rPr lang="en-US" sz="1400" dirty="0"/>
              <a:t>, Í., </a:t>
            </a:r>
            <a:r>
              <a:rPr lang="en-US" sz="1400" dirty="0" err="1"/>
              <a:t>Onuchic</a:t>
            </a:r>
            <a:r>
              <a:rPr lang="en-US" sz="1400" dirty="0"/>
              <a:t>, V., Amado, F., Mathias, R., &amp; Durham, A. M. (2013). 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ToPS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: A Framework to Manipulate Probabilistic Models of Sequence Data. 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PLoS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 Computational Biology</a:t>
            </a:r>
            <a:r>
              <a:rPr lang="en-US" sz="1400" dirty="0"/>
              <a:t>, 9(10), e1003234. http://doi.org/10.1371/journal.pcbi.1003234</a:t>
            </a:r>
            <a:endParaRPr lang="pt-BR" sz="1400" dirty="0"/>
          </a:p>
        </p:txBody>
      </p:sp>
      <p:sp>
        <p:nvSpPr>
          <p:cNvPr id="11" name="Retângulo 10"/>
          <p:cNvSpPr/>
          <p:nvPr/>
        </p:nvSpPr>
        <p:spPr>
          <a:xfrm>
            <a:off x="167780" y="3357760"/>
            <a:ext cx="880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[4</a:t>
            </a:r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]</a:t>
            </a:r>
            <a:r>
              <a:rPr lang="en-US" sz="1600" dirty="0" smtClean="0"/>
              <a:t> </a:t>
            </a:r>
            <a:r>
              <a:rPr lang="en-US" sz="1400" dirty="0" err="1"/>
              <a:t>Kashiwabara</a:t>
            </a:r>
            <a:r>
              <a:rPr lang="en-US" sz="1400" dirty="0"/>
              <a:t>, A. Y. (2012, February 10).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MYOP/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ToPS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/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SGEval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: A computational framework for gene prediction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. </a:t>
            </a:r>
            <a:r>
              <a:rPr lang="en-US" sz="1400" dirty="0" err="1"/>
              <a:t>Universidade</a:t>
            </a:r>
            <a:r>
              <a:rPr lang="en-US" sz="1400" dirty="0"/>
              <a:t> de São Paulo</a:t>
            </a:r>
            <a:r>
              <a:rPr lang="en-US" sz="1400" dirty="0" smtClean="0"/>
              <a:t>.</a:t>
            </a:r>
            <a:endParaRPr lang="pt-BR" sz="1400" dirty="0"/>
          </a:p>
        </p:txBody>
      </p:sp>
      <p:sp>
        <p:nvSpPr>
          <p:cNvPr id="8" name="Retângulo 7"/>
          <p:cNvSpPr/>
          <p:nvPr/>
        </p:nvSpPr>
        <p:spPr>
          <a:xfrm>
            <a:off x="167780" y="5019754"/>
            <a:ext cx="880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[7]</a:t>
            </a:r>
            <a:r>
              <a:rPr lang="en-US" sz="1600" b="1" dirty="0" smtClean="0"/>
              <a:t> </a:t>
            </a:r>
            <a:r>
              <a:rPr lang="en-US" sz="1400" dirty="0"/>
              <a:t>Gamma, E., Helm, R., Johnson, R., &amp; </a:t>
            </a:r>
            <a:r>
              <a:rPr lang="en-US" sz="1400" dirty="0" err="1"/>
              <a:t>Vlissides</a:t>
            </a:r>
            <a:r>
              <a:rPr lang="en-US" sz="1400" dirty="0"/>
              <a:t>, J. (1995).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Design patterns: elements of reusable object-oriented software</a:t>
            </a:r>
            <a:r>
              <a:rPr lang="en-US" sz="1400" dirty="0"/>
              <a:t> (Vol. 47). Addison-Wesley Longman Publishing Co., Inc. http://doi.org/10.1016/j.artmed.2009.05.004</a:t>
            </a:r>
            <a:endParaRPr lang="pt-BR" sz="1400" dirty="0"/>
          </a:p>
        </p:txBody>
      </p:sp>
      <p:sp>
        <p:nvSpPr>
          <p:cNvPr id="10" name="Retângulo 9"/>
          <p:cNvSpPr/>
          <p:nvPr/>
        </p:nvSpPr>
        <p:spPr>
          <a:xfrm>
            <a:off x="167780" y="3911758"/>
            <a:ext cx="880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[5]</a:t>
            </a:r>
            <a:r>
              <a:rPr lang="en-US" sz="1400" dirty="0" smtClean="0"/>
              <a:t> </a:t>
            </a:r>
            <a:r>
              <a:rPr lang="en-US" sz="1400" dirty="0" err="1" smtClean="0"/>
              <a:t>Suryanarayana</a:t>
            </a:r>
            <a:r>
              <a:rPr lang="en-US" sz="1400" dirty="0"/>
              <a:t>, G., </a:t>
            </a:r>
            <a:r>
              <a:rPr lang="en-US" sz="1400" dirty="0" err="1"/>
              <a:t>Samarthyam</a:t>
            </a:r>
            <a:r>
              <a:rPr lang="en-US" sz="1400" dirty="0"/>
              <a:t>, G., &amp; Sharma, T. (2014).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Refactoring for Software Design Smells: Managing Technical Debt.</a:t>
            </a:r>
            <a:r>
              <a:rPr lang="en-US" sz="1400" dirty="0"/>
              <a:t> Morgan Kaufmann Publishers Inc.</a:t>
            </a:r>
            <a:endParaRPr lang="pt-BR" sz="1400" dirty="0"/>
          </a:p>
        </p:txBody>
      </p:sp>
      <p:sp>
        <p:nvSpPr>
          <p:cNvPr id="16" name="Retângulo 15"/>
          <p:cNvSpPr/>
          <p:nvPr/>
        </p:nvSpPr>
        <p:spPr>
          <a:xfrm>
            <a:off x="167780" y="4465756"/>
            <a:ext cx="87968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[6]</a:t>
            </a:r>
            <a:r>
              <a:rPr lang="en-US" sz="1600" b="1" dirty="0" smtClean="0"/>
              <a:t>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Serialization and 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Unserialization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, C++ FAQ</a:t>
            </a:r>
            <a:r>
              <a:rPr lang="en-US" sz="1400" dirty="0"/>
              <a:t>. (</a:t>
            </a:r>
            <a:r>
              <a:rPr lang="en-US" sz="1400" dirty="0" err="1"/>
              <a:t>n.d.</a:t>
            </a:r>
            <a:r>
              <a:rPr lang="en-US" sz="1400" dirty="0"/>
              <a:t>). Retrieved November 12, 2015, from https://isocpp.org/wiki/faq/serialization</a:t>
            </a:r>
            <a:endParaRPr lang="pt-BR" sz="1400" dirty="0"/>
          </a:p>
        </p:txBody>
      </p:sp>
      <p:sp>
        <p:nvSpPr>
          <p:cNvPr id="15" name="Retângulo 14"/>
          <p:cNvSpPr/>
          <p:nvPr/>
        </p:nvSpPr>
        <p:spPr>
          <a:xfrm>
            <a:off x="167780" y="5573752"/>
            <a:ext cx="880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[8]</a:t>
            </a:r>
            <a:r>
              <a:rPr lang="en-US" sz="1600" b="1" dirty="0" smtClean="0"/>
              <a:t> </a:t>
            </a:r>
            <a:r>
              <a:rPr lang="en-US" sz="1400" dirty="0"/>
              <a:t>Martin, R. (2000).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Design principles and design patterns.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400" dirty="0"/>
              <a:t>Object Mentor.</a:t>
            </a:r>
            <a:endParaRPr lang="pt-BR" sz="1400" dirty="0"/>
          </a:p>
        </p:txBody>
      </p:sp>
      <p:sp>
        <p:nvSpPr>
          <p:cNvPr id="18" name="Retângulo 17"/>
          <p:cNvSpPr/>
          <p:nvPr/>
        </p:nvSpPr>
        <p:spPr>
          <a:xfrm>
            <a:off x="167780" y="5912306"/>
            <a:ext cx="880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[9]</a:t>
            </a:r>
            <a:r>
              <a:rPr lang="en-US" sz="1600" b="1" dirty="0" smtClean="0"/>
              <a:t> </a:t>
            </a:r>
            <a:r>
              <a:rPr lang="en-US" sz="1400" b="1" dirty="0" err="1">
                <a:solidFill>
                  <a:schemeClr val="accent2">
                    <a:lumMod val="50000"/>
                  </a:schemeClr>
                </a:solidFill>
              </a:rPr>
              <a:t>Bisonc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++.</a:t>
            </a:r>
            <a:r>
              <a:rPr lang="en-US" sz="1400" dirty="0"/>
              <a:t> (</a:t>
            </a:r>
            <a:r>
              <a:rPr lang="en-US" sz="1400" dirty="0" err="1"/>
              <a:t>n.d.</a:t>
            </a:r>
            <a:r>
              <a:rPr lang="en-US" sz="1400" dirty="0"/>
              <a:t>). Retrieved November 12, 2015, from https://fbb-git.github.io/bisoncpp/</a:t>
            </a:r>
          </a:p>
        </p:txBody>
      </p:sp>
    </p:spTree>
    <p:extLst>
      <p:ext uri="{BB962C8B-B14F-4D97-AF65-F5344CB8AC3E}">
        <p14:creationId xmlns:p14="http://schemas.microsoft.com/office/powerpoint/2010/main" val="14475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/>
          <p:cNvSpPr txBox="1"/>
          <p:nvPr/>
        </p:nvSpPr>
        <p:spPr>
          <a:xfrm>
            <a:off x="0" y="312513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Renato Cordeiro Ferreira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0" y="3982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Supervisor: Alan Mitchell Durham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0641" y="444894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accent4">
                    <a:lumMod val="50000"/>
                  </a:schemeClr>
                </a:solidFill>
              </a:rPr>
              <a:t>Colaborador: Ígor Bonadio</a:t>
            </a:r>
            <a:endParaRPr lang="pt-BR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4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4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10641" y="5324187"/>
            <a:ext cx="9144000" cy="846965"/>
            <a:chOff x="-8781" y="5111607"/>
            <a:chExt cx="9144000" cy="846965"/>
          </a:xfrm>
        </p:grpSpPr>
        <p:sp>
          <p:nvSpPr>
            <p:cNvPr id="13" name="CaixaDeTexto 12"/>
            <p:cNvSpPr txBox="1"/>
            <p:nvPr/>
          </p:nvSpPr>
          <p:spPr>
            <a:xfrm>
              <a:off x="-8781" y="5111607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 smtClean="0">
                  <a:solidFill>
                    <a:schemeClr val="accent4">
                      <a:lumMod val="50000"/>
                    </a:schemeClr>
                  </a:solidFill>
                </a:rPr>
                <a:t>IME-USP</a:t>
              </a:r>
              <a:endParaRPr lang="pt-BR" sz="20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-8781" y="5589240"/>
              <a:ext cx="914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solidFill>
                    <a:schemeClr val="accent4">
                      <a:lumMod val="50000"/>
                    </a:schemeClr>
                  </a:solidFill>
                </a:rPr>
                <a:t>2015</a:t>
              </a:r>
              <a:endParaRPr lang="pt-BR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cxnSp>
        <p:nvCxnSpPr>
          <p:cNvPr id="17" name="Conector reto 16"/>
          <p:cNvCxnSpPr/>
          <p:nvPr/>
        </p:nvCxnSpPr>
        <p:spPr>
          <a:xfrm>
            <a:off x="442181" y="2564904"/>
            <a:ext cx="8280920" cy="0"/>
          </a:xfrm>
          <a:prstGeom prst="line">
            <a:avLst/>
          </a:prstGeom>
          <a:ln w="381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42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22</a:t>
            </a:fld>
            <a:r>
              <a:rPr lang="pt-BR" dirty="0" smtClean="0">
                <a:solidFill>
                  <a:schemeClr val="bg1"/>
                </a:solidFill>
              </a:rPr>
              <a:t> / 22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1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050916" y="987227"/>
            <a:ext cx="2658568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Arredondar Retângulo no Mesmo Canto Lateral 23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chemeClr val="tx1"/>
                </a:solidFill>
              </a:rPr>
              <a:t>[2]: Johnson, R. E. (1997). Components, frameworks, patterns. ACM SIGSOFT Software Engineering Notes, 22(3), 10–17. http://doi.org/10.1145/258368.258378</a:t>
            </a:r>
            <a:endParaRPr lang="pt-BR" sz="1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/>
              <p:cNvSpPr txBox="1"/>
              <p:nvPr/>
            </p:nvSpPr>
            <p:spPr>
              <a:xfrm>
                <a:off x="2140437" y="2625753"/>
                <a:ext cx="4863126" cy="668516"/>
              </a:xfrm>
              <a:prstGeom prst="rect">
                <a:avLst/>
              </a:prstGeom>
              <a:solidFill>
                <a:srgbClr val="DCE6F2">
                  <a:alpha val="50196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/>
                        </a:rPr>
                        <m:t>𝐹𝑟𝑎𝑚𝑒𝑤𝑜𝑟𝑘𝑠</m:t>
                      </m:r>
                      <m:r>
                        <a:rPr lang="pt-BR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/>
                            </a:rPr>
                            <m:t>𝐶𝑜𝑚𝑝𝑜𝑛𝑒𝑛𝑡𝑠</m:t>
                          </m:r>
                          <m:r>
                            <a:rPr lang="pt-BR" sz="2000" b="0" i="1">
                              <a:latin typeface="Cambria Math"/>
                            </a:rPr>
                            <m:t>+</m:t>
                          </m:r>
                          <m:r>
                            <a:rPr lang="pt-BR" sz="2000" b="0" i="1" smtClean="0">
                              <a:latin typeface="Cambria Math"/>
                            </a:rPr>
                            <m:t>𝑃𝑎𝑡𝑡𝑒𝑟𝑛𝑠</m:t>
                          </m:r>
                          <m:r>
                            <m:rPr>
                              <m:nor/>
                            </m:rPr>
                            <a:rPr lang="pt-BR" sz="2000" dirty="0"/>
                            <m:t> 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0" name="CaixaDeTexto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37" y="2625753"/>
                <a:ext cx="4863126" cy="6685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ector angulado 40"/>
          <p:cNvCxnSpPr>
            <a:stCxn id="11" idx="0"/>
            <a:endCxn id="40" idx="1"/>
          </p:cNvCxnSpPr>
          <p:nvPr/>
        </p:nvCxnSpPr>
        <p:spPr>
          <a:xfrm rot="16200000" flipH="1" flipV="1">
            <a:off x="3273927" y="-146263"/>
            <a:ext cx="1972784" cy="4239763"/>
          </a:xfrm>
          <a:prstGeom prst="bentConnector4">
            <a:avLst>
              <a:gd name="adj1" fmla="val -11588"/>
              <a:gd name="adj2" fmla="val 13368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/>
          <p:cNvSpPr/>
          <p:nvPr/>
        </p:nvSpPr>
        <p:spPr>
          <a:xfrm>
            <a:off x="4054024" y="2646269"/>
            <a:ext cx="1440765" cy="313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/>
          <p:cNvSpPr/>
          <p:nvPr/>
        </p:nvSpPr>
        <p:spPr>
          <a:xfrm>
            <a:off x="5760485" y="2650187"/>
            <a:ext cx="1080000" cy="313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Arredondar Retângulo em um Canto Diagonal 49"/>
          <p:cNvSpPr/>
          <p:nvPr/>
        </p:nvSpPr>
        <p:spPr>
          <a:xfrm>
            <a:off x="276982" y="3772210"/>
            <a:ext cx="4860000" cy="489397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Componente: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[...] representa reuso de código.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[2]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1" name="Arredondar Retângulo em um Canto Diagonal 50"/>
          <p:cNvSpPr/>
          <p:nvPr/>
        </p:nvSpPr>
        <p:spPr>
          <a:xfrm>
            <a:off x="276982" y="4479721"/>
            <a:ext cx="4860000" cy="1384184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Padrão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: [...] descreve um problema a ser resolvido, uma solução e o contexto no qual esta solução funciona. Nomeia uma técnica e descreve seus custos e benefícios.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[2]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Arredondar Retângulo em um Canto Diagonal 51"/>
          <p:cNvSpPr/>
          <p:nvPr/>
        </p:nvSpPr>
        <p:spPr>
          <a:xfrm>
            <a:off x="5335398" y="3598877"/>
            <a:ext cx="3579649" cy="2382473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bg1"/>
                </a:solidFill>
              </a:rPr>
              <a:t>Arcabouço: </a:t>
            </a:r>
            <a:r>
              <a:rPr lang="pt-BR" dirty="0" smtClean="0">
                <a:solidFill>
                  <a:schemeClr val="bg1"/>
                </a:solidFill>
              </a:rPr>
              <a:t>[...] </a:t>
            </a:r>
            <a:r>
              <a:rPr lang="pt-BR" dirty="0">
                <a:solidFill>
                  <a:schemeClr val="bg1"/>
                </a:solidFill>
              </a:rPr>
              <a:t>é</a:t>
            </a:r>
            <a:r>
              <a:rPr lang="pt-BR" dirty="0" smtClean="0">
                <a:solidFill>
                  <a:schemeClr val="bg1"/>
                </a:solidFill>
              </a:rPr>
              <a:t> um projeto de larga escala que descreve como um programa </a:t>
            </a:r>
            <a:r>
              <a:rPr lang="pt-BR" dirty="0">
                <a:solidFill>
                  <a:schemeClr val="bg1"/>
                </a:solidFill>
              </a:rPr>
              <a:t>é</a:t>
            </a:r>
            <a:r>
              <a:rPr lang="pt-BR" dirty="0" smtClean="0">
                <a:solidFill>
                  <a:schemeClr val="bg1"/>
                </a:solidFill>
              </a:rPr>
              <a:t> decomposto em um conjunto de objetos que interagem entre si</a:t>
            </a:r>
            <a:r>
              <a:rPr lang="pt-BR" dirty="0">
                <a:solidFill>
                  <a:schemeClr val="bg1"/>
                </a:solidFill>
              </a:rPr>
              <a:t>. É </a:t>
            </a:r>
            <a:r>
              <a:rPr lang="pt-BR" dirty="0" smtClean="0">
                <a:solidFill>
                  <a:schemeClr val="bg1"/>
                </a:solidFill>
              </a:rPr>
              <a:t>tipicamente representado por uma série de classes abstratas e o modo como suas instâncias interagem. </a:t>
            </a:r>
            <a:r>
              <a:rPr lang="pt-BR" b="1" dirty="0" smtClean="0">
                <a:solidFill>
                  <a:schemeClr val="bg1"/>
                </a:solidFill>
              </a:rPr>
              <a:t>[2]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4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0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bg2">
                    <a:lumMod val="25000"/>
                  </a:schemeClr>
                </a:solidFill>
              </a:rPr>
              <a:t>Extensão do </a:t>
            </a:r>
            <a:r>
              <a:rPr lang="pt-BR" sz="3200" b="1" dirty="0" err="1" smtClean="0">
                <a:solidFill>
                  <a:schemeClr val="bg2">
                    <a:lumMod val="25000"/>
                  </a:schemeClr>
                </a:solidFill>
              </a:rPr>
              <a:t>ToPS</a:t>
            </a:r>
            <a:r>
              <a:rPr lang="pt-BR" sz="3200" b="1" dirty="0" smtClean="0">
                <a:solidFill>
                  <a:schemeClr val="bg2">
                    <a:lumMod val="25000"/>
                  </a:schemeClr>
                </a:solidFill>
              </a:rPr>
              <a:t>: modelos não portados</a:t>
            </a:r>
            <a:endParaRPr lang="pt-BR" sz="3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Conector reto 19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53535"/>
              </p:ext>
            </p:extLst>
          </p:nvPr>
        </p:nvGraphicFramePr>
        <p:xfrm>
          <a:off x="246081" y="1453197"/>
          <a:ext cx="4288168" cy="360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88168"/>
              </a:tblGrid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err="1" smtClean="0"/>
                        <a:t>Modelos</a:t>
                      </a:r>
                      <a:r>
                        <a:rPr lang="en-US" sz="1600" noProof="0" dirty="0" smtClean="0"/>
                        <a:t> </a:t>
                      </a:r>
                      <a:r>
                        <a:rPr lang="en-US" sz="1600" noProof="0" dirty="0" err="1" smtClean="0"/>
                        <a:t>Probabilísticos</a:t>
                      </a:r>
                      <a:r>
                        <a:rPr lang="en-US" sz="1600" noProof="0" dirty="0" smtClean="0"/>
                        <a:t> [3]</a:t>
                      </a:r>
                      <a:endParaRPr lang="en-US" sz="1600" b="1" noProof="0" dirty="0" smtClean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Independent and Identically Distributed Process 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Variable-length Markov Chain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Inhomogeneous Markov Chain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noProof="0" dirty="0" smtClean="0"/>
                        <a:t>Pair Hidden Markov Model</a:t>
                      </a:r>
                      <a:endParaRPr lang="en-US" sz="1600" b="1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noProof="0" dirty="0" smtClean="0"/>
                        <a:t>Profile Hidden Markov Model</a:t>
                      </a:r>
                      <a:endParaRPr lang="en-US" sz="1600" b="1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Generalized 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Similarity Based Sequence Weighting</a:t>
                      </a: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E </a:t>
                      </a:r>
                      <a:r>
                        <a:rPr lang="en-US" sz="1600" noProof="0" dirty="0" err="1" smtClean="0"/>
                        <a:t>mais</a:t>
                      </a:r>
                      <a:r>
                        <a:rPr lang="en-US" sz="1600" noProof="0" dirty="0" smtClean="0"/>
                        <a:t>… (</a:t>
                      </a:r>
                      <a:r>
                        <a:rPr lang="en-US" sz="1600" noProof="0" dirty="0" err="1" smtClean="0"/>
                        <a:t>ainda</a:t>
                      </a:r>
                      <a:r>
                        <a:rPr lang="en-US" sz="1600" noProof="0" dirty="0" smtClean="0"/>
                        <a:t> </a:t>
                      </a:r>
                      <a:r>
                        <a:rPr lang="en-US" sz="1600" noProof="0" dirty="0" err="1" smtClean="0"/>
                        <a:t>não</a:t>
                      </a:r>
                      <a:r>
                        <a:rPr lang="en-US" sz="1600" baseline="0" noProof="0" dirty="0" smtClean="0"/>
                        <a:t> </a:t>
                      </a:r>
                      <a:r>
                        <a:rPr lang="en-US" sz="1600" baseline="0" noProof="0" dirty="0" err="1" smtClean="0"/>
                        <a:t>publicados</a:t>
                      </a:r>
                      <a:r>
                        <a:rPr lang="en-US" sz="1600" baseline="0" noProof="0" dirty="0" smtClean="0"/>
                        <a:t>)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249056"/>
              </p:ext>
            </p:extLst>
          </p:nvPr>
        </p:nvGraphicFramePr>
        <p:xfrm>
          <a:off x="4731420" y="3474471"/>
          <a:ext cx="4136533" cy="2520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36533"/>
              </a:tblGrid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baseline="0" noProof="0" dirty="0" err="1" smtClean="0"/>
                        <a:t>Não</a:t>
                      </a:r>
                      <a:r>
                        <a:rPr lang="en-US" sz="1600" baseline="0" noProof="0" dirty="0" smtClean="0"/>
                        <a:t> </a:t>
                      </a:r>
                      <a:r>
                        <a:rPr lang="en-US" sz="1600" baseline="0" noProof="0" dirty="0" err="1" smtClean="0"/>
                        <a:t>publicados</a:t>
                      </a:r>
                      <a:r>
                        <a:rPr lang="en-US" sz="1600" baseline="0" noProof="0" dirty="0" smtClean="0"/>
                        <a:t> / </a:t>
                      </a:r>
                      <a:r>
                        <a:rPr lang="en-US" sz="1600" baseline="0" noProof="0" dirty="0" err="1" smtClean="0"/>
                        <a:t>implementados</a:t>
                      </a:r>
                      <a:endParaRPr lang="en-US" sz="1600" b="1" noProof="0" dirty="0" smtClean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i="0" noProof="0" dirty="0" smtClean="0"/>
                        <a:t>Pair Generalized Hidden Markov</a:t>
                      </a:r>
                      <a:r>
                        <a:rPr lang="en-US" sz="1600" i="0" baseline="0" noProof="0" dirty="0" smtClean="0"/>
                        <a:t> Model</a:t>
                      </a:r>
                      <a:endParaRPr lang="en-US" sz="1600" i="0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i="0" noProof="0" dirty="0" smtClean="0"/>
                        <a:t>Context-Sensitive Hidden Markov</a:t>
                      </a:r>
                      <a:r>
                        <a:rPr lang="en-US" sz="1600" i="0" baseline="0" noProof="0" dirty="0" smtClean="0"/>
                        <a:t> Model</a:t>
                      </a:r>
                      <a:endParaRPr lang="en-US" sz="1600" i="0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noProof="0" dirty="0" smtClean="0"/>
                        <a:t>Context-Sensitive Profile Hidden Markov Model</a:t>
                      </a: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0" noProof="0" dirty="0" smtClean="0"/>
                        <a:t>Linear Chain</a:t>
                      </a:r>
                      <a:r>
                        <a:rPr lang="en-US" sz="1600" i="0" baseline="0" noProof="0" dirty="0" smtClean="0"/>
                        <a:t> Conditional Random Field</a:t>
                      </a:r>
                      <a:endParaRPr lang="en-US" sz="1600" i="0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noProof="0" dirty="0" smtClean="0"/>
                        <a:t>Semi-</a:t>
                      </a:r>
                      <a:r>
                        <a:rPr lang="en-US" sz="1600" b="0" i="0" noProof="0" dirty="0" err="1" smtClean="0"/>
                        <a:t>Markovian</a:t>
                      </a:r>
                      <a:r>
                        <a:rPr lang="en-US" sz="1600" b="0" i="0" noProof="0" dirty="0" smtClean="0"/>
                        <a:t> Conditional Random Field</a:t>
                      </a: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noProof="0" dirty="0" smtClean="0"/>
                        <a:t>Covariance Model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3" name="Conector angulado 2"/>
          <p:cNvCxnSpPr>
            <a:endCxn id="22" idx="0"/>
          </p:cNvCxnSpPr>
          <p:nvPr/>
        </p:nvCxnSpPr>
        <p:spPr>
          <a:xfrm flipV="1">
            <a:off x="3057525" y="3474471"/>
            <a:ext cx="3742161" cy="1411854"/>
          </a:xfrm>
          <a:prstGeom prst="bentConnector4">
            <a:avLst>
              <a:gd name="adj1" fmla="val 22365"/>
              <a:gd name="adj2" fmla="val 15397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edondar Retângulo no Mesmo Canto Lateral 9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[3</a:t>
            </a:r>
            <a:r>
              <a:rPr lang="en-US" sz="1000" b="1" dirty="0">
                <a:solidFill>
                  <a:schemeClr val="tx1"/>
                </a:solidFill>
              </a:rPr>
              <a:t>]: </a:t>
            </a:r>
            <a:r>
              <a:rPr lang="en-US" sz="1000" b="1" dirty="0" err="1">
                <a:solidFill>
                  <a:schemeClr val="tx1"/>
                </a:solidFill>
              </a:rPr>
              <a:t>Kashiwabara</a:t>
            </a:r>
            <a:r>
              <a:rPr lang="en-US" sz="1000" b="1" dirty="0">
                <a:solidFill>
                  <a:schemeClr val="tx1"/>
                </a:solidFill>
              </a:rPr>
              <a:t>, A. Y., </a:t>
            </a:r>
            <a:r>
              <a:rPr lang="en-US" sz="1000" b="1" dirty="0" err="1">
                <a:solidFill>
                  <a:schemeClr val="tx1"/>
                </a:solidFill>
              </a:rPr>
              <a:t>Bonadio</a:t>
            </a:r>
            <a:r>
              <a:rPr lang="en-US" sz="1000" b="1" dirty="0">
                <a:solidFill>
                  <a:schemeClr val="tx1"/>
                </a:solidFill>
              </a:rPr>
              <a:t>, </a:t>
            </a:r>
            <a:r>
              <a:rPr lang="en-US" sz="1000" b="1" dirty="0" smtClean="0">
                <a:solidFill>
                  <a:schemeClr val="tx1"/>
                </a:solidFill>
              </a:rPr>
              <a:t>Í., </a:t>
            </a:r>
            <a:r>
              <a:rPr lang="en-US" sz="1000" b="1" dirty="0" err="1">
                <a:solidFill>
                  <a:schemeClr val="tx1"/>
                </a:solidFill>
              </a:rPr>
              <a:t>Onuchic</a:t>
            </a:r>
            <a:r>
              <a:rPr lang="en-US" sz="1000" b="1" dirty="0">
                <a:solidFill>
                  <a:schemeClr val="tx1"/>
                </a:solidFill>
              </a:rPr>
              <a:t>, V., Amado, F., Mathias, R., &amp; Durham, A. M. (2013). </a:t>
            </a:r>
            <a:r>
              <a:rPr lang="en-US" sz="1000" b="1" dirty="0" err="1">
                <a:solidFill>
                  <a:schemeClr val="tx1"/>
                </a:solidFill>
              </a:rPr>
              <a:t>ToPS</a:t>
            </a:r>
            <a:r>
              <a:rPr lang="en-US" sz="1000" b="1" dirty="0">
                <a:solidFill>
                  <a:schemeClr val="tx1"/>
                </a:solidFill>
              </a:rPr>
              <a:t>: A Framework to Manipulate Probabilistic Models of Sequence Data. </a:t>
            </a:r>
            <a:r>
              <a:rPr lang="en-US" sz="1000" b="1" dirty="0" err="1">
                <a:solidFill>
                  <a:schemeClr val="tx1"/>
                </a:solidFill>
              </a:rPr>
              <a:t>PLoS</a:t>
            </a:r>
            <a:r>
              <a:rPr lang="en-US" sz="1000" b="1" dirty="0">
                <a:solidFill>
                  <a:schemeClr val="tx1"/>
                </a:solidFill>
              </a:rPr>
              <a:t> Computational Biology, 9(10), e1003234. http://doi.org/10.1371/journal.pcbi.1003234</a:t>
            </a:r>
            <a:endParaRPr lang="pt-BR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31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Introdução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210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Motivação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436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Refatoração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Conclusões e Trabalhos Futuros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91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0" y="2886834"/>
            <a:ext cx="9144000" cy="10843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 smtClean="0"/>
              <a:t>Referências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24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3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1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7139031" y="1639758"/>
            <a:ext cx="124996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9" y="2688985"/>
            <a:ext cx="3488952" cy="1047995"/>
          </a:xfrm>
          <a:prstGeom prst="rect">
            <a:avLst/>
          </a:prstGeom>
        </p:spPr>
      </p:pic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0400"/>
              </p:ext>
            </p:extLst>
          </p:nvPr>
        </p:nvGraphicFramePr>
        <p:xfrm>
          <a:off x="4377660" y="2462488"/>
          <a:ext cx="4288168" cy="3600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88168"/>
              </a:tblGrid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err="1" smtClean="0"/>
                        <a:t>Modelos</a:t>
                      </a:r>
                      <a:r>
                        <a:rPr lang="en-US" sz="1600" noProof="0" dirty="0" smtClean="0"/>
                        <a:t> </a:t>
                      </a:r>
                      <a:r>
                        <a:rPr lang="en-US" sz="1600" noProof="0" dirty="0" err="1" smtClean="0"/>
                        <a:t>Probabilísticos</a:t>
                      </a:r>
                      <a:r>
                        <a:rPr lang="en-US" sz="1600" noProof="0" dirty="0" smtClean="0"/>
                        <a:t> [3]</a:t>
                      </a:r>
                      <a:endParaRPr lang="en-US" sz="1600" b="1" noProof="0" dirty="0" smtClean="0"/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Independent and Identically Distributed Process 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Variable-length Markov Chain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Inhomogeneous Markov Chain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Pair 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Profile 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Generalized Hidden Markov Model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Similarity Based Sequence Weighting</a:t>
                      </a:r>
                    </a:p>
                  </a:txBody>
                  <a:tcPr anchor="ctr"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i="1" noProof="0" dirty="0" smtClean="0"/>
                        <a:t>E </a:t>
                      </a:r>
                      <a:r>
                        <a:rPr lang="en-US" sz="1600" i="1" noProof="0" dirty="0" err="1" smtClean="0"/>
                        <a:t>mais</a:t>
                      </a:r>
                      <a:r>
                        <a:rPr lang="en-US" sz="1600" i="1" noProof="0" dirty="0" smtClean="0"/>
                        <a:t>… (</a:t>
                      </a:r>
                      <a:r>
                        <a:rPr lang="en-US" sz="1600" i="1" noProof="0" dirty="0" err="1" smtClean="0"/>
                        <a:t>ainda</a:t>
                      </a:r>
                      <a:r>
                        <a:rPr lang="en-US" sz="1600" i="1" noProof="0" dirty="0" smtClean="0"/>
                        <a:t> </a:t>
                      </a:r>
                      <a:r>
                        <a:rPr lang="en-US" sz="1600" i="1" noProof="0" dirty="0" err="1" smtClean="0"/>
                        <a:t>não</a:t>
                      </a:r>
                      <a:r>
                        <a:rPr lang="en-US" sz="1600" i="1" baseline="0" noProof="0" dirty="0" smtClean="0"/>
                        <a:t> </a:t>
                      </a:r>
                      <a:r>
                        <a:rPr lang="en-US" sz="1600" i="1" baseline="0" noProof="0" dirty="0" err="1" smtClean="0"/>
                        <a:t>publicados</a:t>
                      </a:r>
                      <a:r>
                        <a:rPr lang="en-US" sz="1600" i="1" baseline="0" noProof="0" dirty="0" smtClean="0"/>
                        <a:t>)</a:t>
                      </a:r>
                      <a:endParaRPr lang="en-US" sz="1600" i="1" noProof="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2" name="Arredondar Retângulo no Mesmo Canto Lateral 41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[3</a:t>
            </a:r>
            <a:r>
              <a:rPr lang="en-US" sz="1000" b="1" dirty="0">
                <a:solidFill>
                  <a:schemeClr val="tx1"/>
                </a:solidFill>
              </a:rPr>
              <a:t>]: </a:t>
            </a:r>
            <a:r>
              <a:rPr lang="en-US" sz="1000" b="1" dirty="0" err="1">
                <a:solidFill>
                  <a:schemeClr val="tx1"/>
                </a:solidFill>
              </a:rPr>
              <a:t>Kashiwabara</a:t>
            </a:r>
            <a:r>
              <a:rPr lang="en-US" sz="1000" b="1" dirty="0">
                <a:solidFill>
                  <a:schemeClr val="tx1"/>
                </a:solidFill>
              </a:rPr>
              <a:t>, A. Y., </a:t>
            </a:r>
            <a:r>
              <a:rPr lang="en-US" sz="1000" b="1" dirty="0" err="1">
                <a:solidFill>
                  <a:schemeClr val="tx1"/>
                </a:solidFill>
              </a:rPr>
              <a:t>Bonadio</a:t>
            </a:r>
            <a:r>
              <a:rPr lang="en-US" sz="1000" b="1" dirty="0">
                <a:solidFill>
                  <a:schemeClr val="tx1"/>
                </a:solidFill>
              </a:rPr>
              <a:t>, </a:t>
            </a:r>
            <a:r>
              <a:rPr lang="en-US" sz="1000" b="1" dirty="0" smtClean="0">
                <a:solidFill>
                  <a:schemeClr val="tx1"/>
                </a:solidFill>
              </a:rPr>
              <a:t>Í., </a:t>
            </a:r>
            <a:r>
              <a:rPr lang="en-US" sz="1000" b="1" dirty="0" err="1">
                <a:solidFill>
                  <a:schemeClr val="tx1"/>
                </a:solidFill>
              </a:rPr>
              <a:t>Onuchic</a:t>
            </a:r>
            <a:r>
              <a:rPr lang="en-US" sz="1000" b="1" dirty="0">
                <a:solidFill>
                  <a:schemeClr val="tx1"/>
                </a:solidFill>
              </a:rPr>
              <a:t>, V., Amado, F., Mathias, R., &amp; Durham, A. M. (2013). </a:t>
            </a:r>
            <a:r>
              <a:rPr lang="en-US" sz="1000" b="1" dirty="0" err="1">
                <a:solidFill>
                  <a:schemeClr val="tx1"/>
                </a:solidFill>
              </a:rPr>
              <a:t>ToPS</a:t>
            </a:r>
            <a:r>
              <a:rPr lang="en-US" sz="1000" b="1" dirty="0">
                <a:solidFill>
                  <a:schemeClr val="tx1"/>
                </a:solidFill>
              </a:rPr>
              <a:t>: A Framework to Manipulate Probabilistic Models of Sequence Data. </a:t>
            </a:r>
            <a:r>
              <a:rPr lang="en-US" sz="1000" b="1" dirty="0" err="1">
                <a:solidFill>
                  <a:schemeClr val="tx1"/>
                </a:solidFill>
              </a:rPr>
              <a:t>PLoS</a:t>
            </a:r>
            <a:r>
              <a:rPr lang="en-US" sz="1000" b="1" dirty="0">
                <a:solidFill>
                  <a:schemeClr val="tx1"/>
                </a:solidFill>
              </a:rPr>
              <a:t> Computational Biology, 9(10), e1003234. http://doi.org/10.1371/journal.pcbi.1003234</a:t>
            </a:r>
            <a:endParaRPr lang="pt-BR" sz="1000" b="1" dirty="0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333849" y="3548543"/>
            <a:ext cx="2484000" cy="213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Conector angulado 45"/>
          <p:cNvCxnSpPr>
            <a:stCxn id="43" idx="2"/>
            <a:endCxn id="22" idx="1"/>
          </p:cNvCxnSpPr>
          <p:nvPr/>
        </p:nvCxnSpPr>
        <p:spPr>
          <a:xfrm rot="16200000" flipH="1">
            <a:off x="3226584" y="3111411"/>
            <a:ext cx="500341" cy="1801811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42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4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0" y="908720"/>
            <a:ext cx="9144000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Refatoração do Arcabouço</a:t>
            </a:r>
            <a:b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4400" b="1" dirty="0" smtClean="0">
                <a:solidFill>
                  <a:schemeClr val="accent1">
                    <a:lumMod val="50000"/>
                  </a:schemeClr>
                </a:solidFill>
              </a:rPr>
              <a:t>de Modelos Probabilísticos </a:t>
            </a:r>
            <a:r>
              <a:rPr lang="pt-BR" sz="4400" b="1" dirty="0" err="1" smtClean="0">
                <a:solidFill>
                  <a:schemeClr val="accent1">
                    <a:lumMod val="50000"/>
                  </a:schemeClr>
                </a:solidFill>
              </a:rPr>
              <a:t>ToPS</a:t>
            </a:r>
            <a:endParaRPr lang="pt-BR" sz="4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7139031" y="1639758"/>
            <a:ext cx="1249960" cy="64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2" name="Tabe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31662"/>
              </p:ext>
            </p:extLst>
          </p:nvPr>
        </p:nvGraphicFramePr>
        <p:xfrm>
          <a:off x="297581" y="2643790"/>
          <a:ext cx="4680000" cy="3240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680000"/>
              </a:tblGrid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err="1" smtClean="0"/>
                        <a:t>Modelos</a:t>
                      </a:r>
                      <a:r>
                        <a:rPr lang="en-US" sz="1600" noProof="0" dirty="0" smtClean="0"/>
                        <a:t> </a:t>
                      </a:r>
                      <a:r>
                        <a:rPr lang="en-US" sz="1600" noProof="0" dirty="0" err="1" smtClean="0"/>
                        <a:t>Probabilísticos</a:t>
                      </a:r>
                      <a:endParaRPr lang="en-US" sz="1600" b="1" noProof="0" dirty="0" smtClean="0"/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Independent and Identically Distributed Process 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600" noProof="0" dirty="0" smtClean="0"/>
                        <a:t>Variable-length Markov Chain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Inhomogeneous Markov Chain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Hidden Markov Model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Pair Hidden Markov Model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Profile Hidden Markov Model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Generalized Hidden Markov Model</a:t>
                      </a:r>
                      <a:endParaRPr lang="en-US" sz="1600" i="1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Similarity Based Sequence Weighting</a:t>
                      </a:r>
                      <a:endParaRPr lang="en-US" sz="1600" i="1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CaixaDeTexto 25"/>
          <p:cNvSpPr txBox="1"/>
          <p:nvPr/>
        </p:nvSpPr>
        <p:spPr>
          <a:xfrm>
            <a:off x="5587456" y="3663626"/>
            <a:ext cx="262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chemeClr val="accent3">
                    <a:lumMod val="50000"/>
                  </a:schemeClr>
                </a:solidFill>
              </a:rPr>
              <a:t> MYOP</a:t>
            </a:r>
            <a:r>
              <a:rPr lang="pt-BR" b="1" baseline="-25000" dirty="0" smtClean="0">
                <a:solidFill>
                  <a:schemeClr val="accent3">
                    <a:lumMod val="50000"/>
                  </a:schemeClr>
                </a:solidFill>
              </a:rPr>
              <a:t>[4]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b="1" i="1" dirty="0" err="1" smtClean="0">
                <a:solidFill>
                  <a:schemeClr val="accent3">
                    <a:lumMod val="50000"/>
                  </a:schemeClr>
                </a:solidFill>
              </a:rPr>
              <a:t>Make</a:t>
            </a:r>
            <a:r>
              <a:rPr lang="pt-BR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i="1" dirty="0" err="1" smtClean="0">
                <a:solidFill>
                  <a:schemeClr val="accent3">
                    <a:lumMod val="50000"/>
                  </a:schemeClr>
                </a:solidFill>
              </a:rPr>
              <a:t>Your</a:t>
            </a:r>
            <a:r>
              <a:rPr lang="pt-BR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i="1" dirty="0" err="1" smtClean="0">
                <a:solidFill>
                  <a:schemeClr val="accent3">
                    <a:lumMod val="50000"/>
                  </a:schemeClr>
                </a:solidFill>
              </a:rPr>
              <a:t>Own</a:t>
            </a:r>
            <a:r>
              <a:rPr lang="pt-BR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pt-BR" b="1" i="1" dirty="0" err="1" smtClean="0">
                <a:solidFill>
                  <a:schemeClr val="accent3">
                    <a:lumMod val="50000"/>
                  </a:schemeClr>
                </a:solidFill>
              </a:rPr>
              <a:t>Predictor</a:t>
            </a:r>
            <a:endParaRPr lang="pt-BR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8" name="Conector de seta reta 27"/>
          <p:cNvCxnSpPr>
            <a:stCxn id="26" idx="1"/>
          </p:cNvCxnSpPr>
          <p:nvPr/>
        </p:nvCxnSpPr>
        <p:spPr>
          <a:xfrm flipH="1">
            <a:off x="4983064" y="4263791"/>
            <a:ext cx="604392" cy="146589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stCxn id="26" idx="1"/>
          </p:cNvCxnSpPr>
          <p:nvPr/>
        </p:nvCxnSpPr>
        <p:spPr>
          <a:xfrm flipH="1" flipV="1">
            <a:off x="4983062" y="3137483"/>
            <a:ext cx="604394" cy="112630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6" idx="1"/>
          </p:cNvCxnSpPr>
          <p:nvPr/>
        </p:nvCxnSpPr>
        <p:spPr>
          <a:xfrm flipH="1" flipV="1">
            <a:off x="4983062" y="3582099"/>
            <a:ext cx="604394" cy="681692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6" idx="1"/>
          </p:cNvCxnSpPr>
          <p:nvPr/>
        </p:nvCxnSpPr>
        <p:spPr>
          <a:xfrm flipH="1">
            <a:off x="4983062" y="4263791"/>
            <a:ext cx="604394" cy="1096774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edondar Retângulo no Mesmo Canto Lateral 39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[4]: </a:t>
            </a:r>
            <a:r>
              <a:rPr lang="en-US" sz="1000" b="1" dirty="0" err="1" smtClean="0">
                <a:solidFill>
                  <a:schemeClr val="tx1"/>
                </a:solidFill>
              </a:rPr>
              <a:t>Kashiwabara</a:t>
            </a:r>
            <a:r>
              <a:rPr lang="en-US" sz="1000" b="1" dirty="0">
                <a:solidFill>
                  <a:schemeClr val="tx1"/>
                </a:solidFill>
              </a:rPr>
              <a:t>, A. Y. (2012, February 10). MYOP/</a:t>
            </a:r>
            <a:r>
              <a:rPr lang="en-US" sz="1000" b="1" dirty="0" err="1">
                <a:solidFill>
                  <a:schemeClr val="tx1"/>
                </a:solidFill>
              </a:rPr>
              <a:t>ToPS</a:t>
            </a:r>
            <a:r>
              <a:rPr lang="en-US" sz="1000" b="1" dirty="0">
                <a:solidFill>
                  <a:schemeClr val="tx1"/>
                </a:solidFill>
              </a:rPr>
              <a:t>/</a:t>
            </a:r>
            <a:r>
              <a:rPr lang="en-US" sz="1000" b="1" dirty="0" err="1">
                <a:solidFill>
                  <a:schemeClr val="tx1"/>
                </a:solidFill>
              </a:rPr>
              <a:t>SGEval</a:t>
            </a:r>
            <a:r>
              <a:rPr lang="en-US" sz="1000" b="1" dirty="0">
                <a:solidFill>
                  <a:schemeClr val="tx1"/>
                </a:solidFill>
              </a:rPr>
              <a:t>: A computational framework for gene prediction. </a:t>
            </a:r>
            <a:r>
              <a:rPr lang="en-US" sz="1000" b="1" dirty="0" err="1">
                <a:solidFill>
                  <a:schemeClr val="tx1"/>
                </a:solidFill>
              </a:rPr>
              <a:t>Universidade</a:t>
            </a:r>
            <a:r>
              <a:rPr lang="en-US" sz="1000" b="1" dirty="0">
                <a:solidFill>
                  <a:schemeClr val="tx1"/>
                </a:solidFill>
              </a:rPr>
              <a:t> de São Paulo. Retrieved from http://www.teses.usp.br/teses/disponiveis/45/45134/tde-02042012-184145/</a:t>
            </a:r>
            <a:endParaRPr lang="pt-BR" sz="1000" b="1" dirty="0">
              <a:solidFill>
                <a:schemeClr val="tx1"/>
              </a:solidFill>
            </a:endParaRPr>
          </a:p>
        </p:txBody>
      </p:sp>
      <p:graphicFrame>
        <p:nvGraphicFramePr>
          <p:cNvPr id="17" name="Tabe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35433"/>
              </p:ext>
            </p:extLst>
          </p:nvPr>
        </p:nvGraphicFramePr>
        <p:xfrm>
          <a:off x="4969933" y="2643790"/>
          <a:ext cx="3860800" cy="3240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60800"/>
              </a:tblGrid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pt-BR" sz="1600" noProof="0" dirty="0" smtClean="0"/>
                        <a:t>Bioinformática</a:t>
                      </a:r>
                      <a:endParaRPr lang="pt-BR" sz="1600" b="1" noProof="0" dirty="0" smtClean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pt-BR" sz="1600" i="0" noProof="0" dirty="0" smtClean="0"/>
                        <a:t>Descrição básica</a:t>
                      </a:r>
                      <a:r>
                        <a:rPr lang="pt-BR" sz="1600" i="0" baseline="0" noProof="0" dirty="0" smtClean="0"/>
                        <a:t> de DNA / RNA</a:t>
                      </a:r>
                      <a:endParaRPr lang="pt-BR" sz="1600" i="0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pt-BR" sz="1600" b="0" i="0" noProof="0" dirty="0" smtClean="0"/>
                        <a:t>Modelagem</a:t>
                      </a:r>
                      <a:r>
                        <a:rPr lang="pt-BR" sz="1600" b="0" i="0" baseline="0" noProof="0" dirty="0" smtClean="0"/>
                        <a:t> flexível </a:t>
                      </a:r>
                      <a:r>
                        <a:rPr lang="pt-BR" sz="1600" b="0" i="0" noProof="0" dirty="0" smtClean="0"/>
                        <a:t>de contextos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Descrição de sequências fixas de DNA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Descrição</a:t>
                      </a:r>
                      <a:r>
                        <a:rPr lang="pt-BR" sz="1600" i="0" baseline="0" noProof="0" dirty="0" smtClean="0"/>
                        <a:t> de ilhas </a:t>
                      </a:r>
                      <a:r>
                        <a:rPr lang="pt-BR" sz="1600" i="0" baseline="0" noProof="0" dirty="0" err="1" smtClean="0"/>
                        <a:t>CpG</a:t>
                      </a:r>
                      <a:endParaRPr lang="pt-BR" sz="1600" i="0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Alinhamento de par de sequências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Descrição de</a:t>
                      </a:r>
                      <a:r>
                        <a:rPr lang="pt-BR" sz="1600" i="0" baseline="0" noProof="0" dirty="0" smtClean="0"/>
                        <a:t> perfis de famílias de RNA</a:t>
                      </a:r>
                      <a:endParaRPr lang="pt-BR" sz="1600" i="0" noProof="0" dirty="0" smtClean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i="0" noProof="0" dirty="0" smtClean="0"/>
                        <a:t>Predição de genes</a:t>
                      </a:r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pt-BR" sz="1600" i="0" noProof="0" dirty="0" smtClean="0"/>
                        <a:t>Descrição de sítios</a:t>
                      </a:r>
                      <a:r>
                        <a:rPr lang="pt-BR" sz="1600" i="0" baseline="0" noProof="0" dirty="0" smtClean="0"/>
                        <a:t> de </a:t>
                      </a:r>
                      <a:r>
                        <a:rPr lang="pt-BR" sz="1600" i="1" baseline="0" noProof="0" dirty="0" err="1" smtClean="0"/>
                        <a:t>splicing</a:t>
                      </a:r>
                      <a:endParaRPr lang="pt-BR" sz="1600" i="1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5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5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0" y="6498000"/>
            <a:ext cx="2895600" cy="365125"/>
          </a:xfrm>
        </p:spPr>
        <p:txBody>
          <a:bodyPr/>
          <a:lstStyle/>
          <a:p>
            <a:pPr algn="l"/>
            <a:r>
              <a:rPr lang="pt-BR" dirty="0" smtClean="0">
                <a:solidFill>
                  <a:schemeClr val="bg1"/>
                </a:solidFill>
              </a:rPr>
              <a:t>Renato Cordeiro Ferreira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105" y="1609237"/>
            <a:ext cx="4781725" cy="326667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49166" y="1614373"/>
            <a:ext cx="1770166" cy="7971154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tx2"/>
                </a:solidFill>
              </a:rPr>
              <a:t>Hierarquias de Classes do </a:t>
            </a:r>
            <a:r>
              <a:rPr lang="pt-BR" sz="3200" b="1" dirty="0" err="1" smtClean="0">
                <a:solidFill>
                  <a:schemeClr val="tx2"/>
                </a:solidFill>
              </a:rPr>
              <a:t>ToPS</a:t>
            </a:r>
            <a:endParaRPr lang="pt-BR" sz="3200" b="1" dirty="0">
              <a:solidFill>
                <a:schemeClr val="tx2"/>
              </a:solidFill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0" y="1890776"/>
            <a:ext cx="3649280" cy="2067595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67779" y="1367556"/>
            <a:ext cx="290259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da AST da linguagem </a:t>
            </a:r>
            <a:r>
              <a:rPr lang="pt-BR" sz="1400" dirty="0" err="1" smtClean="0">
                <a:solidFill>
                  <a:schemeClr val="bg1"/>
                </a:solidFill>
              </a:rPr>
              <a:t>ToPS</a:t>
            </a:r>
            <a:endParaRPr lang="pt-BR" sz="1400" dirty="0" smtClean="0">
              <a:solidFill>
                <a:schemeClr val="bg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67780" y="4513276"/>
            <a:ext cx="208640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de Fábricas de 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025841" y="1367556"/>
            <a:ext cx="186323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bg1"/>
                </a:solidFill>
              </a:rPr>
              <a:t>Hierarquia de Modelos Probabilísticos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1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6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Por que refatorar?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Arredondar Retângulo em um Canto Diagonal 248"/>
          <p:cNvSpPr/>
          <p:nvPr/>
        </p:nvSpPr>
        <p:spPr>
          <a:xfrm>
            <a:off x="751308" y="4124811"/>
            <a:ext cx="7707665" cy="7200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Mau cheiro: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[…]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é a indicação superficial do que habitualmente corresponde a um problema mais profundo no sistema.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[1]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1" name="Arredondar Retângulo no Mesmo Canto Lateral 250"/>
          <p:cNvSpPr/>
          <p:nvPr/>
        </p:nvSpPr>
        <p:spPr>
          <a:xfrm>
            <a:off x="164811" y="6127878"/>
            <a:ext cx="8814379" cy="360000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/>
                </a:solidFill>
              </a:rPr>
              <a:t>[1]: </a:t>
            </a:r>
            <a:r>
              <a:rPr lang="en-US" sz="1000" b="1" dirty="0">
                <a:solidFill>
                  <a:schemeClr val="tx1"/>
                </a:solidFill>
              </a:rPr>
              <a:t>Fowler, M., Beck, K., Brant, J., </a:t>
            </a:r>
            <a:r>
              <a:rPr lang="en-US" sz="1000" b="1" dirty="0" err="1">
                <a:solidFill>
                  <a:schemeClr val="tx1"/>
                </a:solidFill>
              </a:rPr>
              <a:t>Opdyke</a:t>
            </a:r>
            <a:r>
              <a:rPr lang="en-US" sz="1000" b="1" dirty="0">
                <a:solidFill>
                  <a:schemeClr val="tx1"/>
                </a:solidFill>
              </a:rPr>
              <a:t>, W., &amp; Roberts, D. (1999). Refactoring: Improving the Design of Existing Code. Xtemp01, 1–337</a:t>
            </a:r>
            <a:r>
              <a:rPr lang="en-US" sz="1000" b="1" dirty="0" smtClean="0">
                <a:solidFill>
                  <a:schemeClr val="tx1"/>
                </a:solidFill>
              </a:rPr>
              <a:t>.</a:t>
            </a:r>
            <a:endParaRPr lang="en-US" sz="1000" b="1" dirty="0">
              <a:solidFill>
                <a:schemeClr val="tx1"/>
              </a:solidFill>
            </a:endParaRPr>
          </a:p>
          <a:p>
            <a:r>
              <a:rPr lang="en-US" sz="1000" b="1" dirty="0">
                <a:solidFill>
                  <a:schemeClr val="tx1"/>
                </a:solidFill>
              </a:rPr>
              <a:t>[5]: </a:t>
            </a:r>
            <a:r>
              <a:rPr lang="en-US" sz="1000" b="1" dirty="0" err="1">
                <a:solidFill>
                  <a:schemeClr val="tx1"/>
                </a:solidFill>
              </a:rPr>
              <a:t>Suryanarayana</a:t>
            </a:r>
            <a:r>
              <a:rPr lang="en-US" sz="1000" b="1" dirty="0">
                <a:solidFill>
                  <a:schemeClr val="tx1"/>
                </a:solidFill>
              </a:rPr>
              <a:t>, G., </a:t>
            </a:r>
            <a:r>
              <a:rPr lang="en-US" sz="1000" b="1" dirty="0" err="1">
                <a:solidFill>
                  <a:schemeClr val="tx1"/>
                </a:solidFill>
              </a:rPr>
              <a:t>Samarthyam</a:t>
            </a:r>
            <a:r>
              <a:rPr lang="en-US" sz="1000" b="1" dirty="0">
                <a:solidFill>
                  <a:schemeClr val="tx1"/>
                </a:solidFill>
              </a:rPr>
              <a:t>, G., &amp; Sharma, T. (2014). Refactoring for Software Design Smells: Managing Technical Debt. Morgan Kaufmann Publishers Inc</a:t>
            </a:r>
            <a:r>
              <a:rPr lang="en-US" sz="1000" b="1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3" name="Arredondar Retângulo em um Canto Diagonal 252"/>
          <p:cNvSpPr/>
          <p:nvPr/>
        </p:nvSpPr>
        <p:spPr>
          <a:xfrm>
            <a:off x="751308" y="4964329"/>
            <a:ext cx="7707665" cy="1008000"/>
          </a:xfrm>
          <a:prstGeom prst="round2DiagRect">
            <a:avLst/>
          </a:prstGeom>
          <a:solidFill>
            <a:srgbClr val="FAFAF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Maus cheiros: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[…] 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são certas estruturas no código que indicam a violação de princípios fundamentais do design e que impactam negativamente na sua qualidade.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[5]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56" name="Conector reto 255"/>
          <p:cNvCxnSpPr/>
          <p:nvPr/>
        </p:nvCxnSpPr>
        <p:spPr>
          <a:xfrm>
            <a:off x="0" y="1423358"/>
            <a:ext cx="0" cy="4295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tângulo 261"/>
          <p:cNvSpPr/>
          <p:nvPr/>
        </p:nvSpPr>
        <p:spPr>
          <a:xfrm>
            <a:off x="4789172" y="1474754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Compreensibilidade</a:t>
            </a:r>
            <a:endParaRPr lang="pt-BR" dirty="0"/>
          </a:p>
        </p:txBody>
      </p:sp>
      <p:sp>
        <p:nvSpPr>
          <p:cNvPr id="264" name="Retângulo 263"/>
          <p:cNvSpPr/>
          <p:nvPr/>
        </p:nvSpPr>
        <p:spPr>
          <a:xfrm>
            <a:off x="4789172" y="2722133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 smtClean="0"/>
              <a:t>Reusabilidade</a:t>
            </a:r>
            <a:endParaRPr lang="pt-BR" dirty="0"/>
          </a:p>
        </p:txBody>
      </p:sp>
      <p:sp>
        <p:nvSpPr>
          <p:cNvPr id="265" name="Retângulo 264"/>
          <p:cNvSpPr/>
          <p:nvPr/>
        </p:nvSpPr>
        <p:spPr>
          <a:xfrm>
            <a:off x="4789172" y="3137926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 smtClean="0"/>
              <a:t>Testabilidade</a:t>
            </a:r>
            <a:endParaRPr lang="pt-BR" dirty="0"/>
          </a:p>
        </p:txBody>
      </p:sp>
      <p:sp>
        <p:nvSpPr>
          <p:cNvPr id="266" name="Retângulo 265"/>
          <p:cNvSpPr/>
          <p:nvPr/>
        </p:nvSpPr>
        <p:spPr>
          <a:xfrm>
            <a:off x="4789172" y="3553720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Confiabilidade</a:t>
            </a:r>
            <a:endParaRPr lang="pt-BR" dirty="0"/>
          </a:p>
        </p:txBody>
      </p:sp>
      <p:sp>
        <p:nvSpPr>
          <p:cNvPr id="269" name="Retângulo 268"/>
          <p:cNvSpPr/>
          <p:nvPr/>
        </p:nvSpPr>
        <p:spPr>
          <a:xfrm>
            <a:off x="4789172" y="1890547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Mutabilidade</a:t>
            </a:r>
            <a:endParaRPr lang="pt-BR" dirty="0"/>
          </a:p>
        </p:txBody>
      </p:sp>
      <p:sp>
        <p:nvSpPr>
          <p:cNvPr id="270" name="Retângulo 269"/>
          <p:cNvSpPr/>
          <p:nvPr/>
        </p:nvSpPr>
        <p:spPr>
          <a:xfrm>
            <a:off x="4789172" y="2306340"/>
            <a:ext cx="2160000" cy="3450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Extensibilidade</a:t>
            </a:r>
            <a:endParaRPr lang="pt-BR" dirty="0"/>
          </a:p>
        </p:txBody>
      </p:sp>
      <p:sp>
        <p:nvSpPr>
          <p:cNvPr id="271" name="Retângulo 270"/>
          <p:cNvSpPr/>
          <p:nvPr/>
        </p:nvSpPr>
        <p:spPr>
          <a:xfrm>
            <a:off x="2051720" y="2256884"/>
            <a:ext cx="2369390" cy="64410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Atributos de qualidade de um programa [5]</a:t>
            </a:r>
            <a:endParaRPr lang="pt-BR" dirty="0"/>
          </a:p>
        </p:txBody>
      </p:sp>
      <p:cxnSp>
        <p:nvCxnSpPr>
          <p:cNvPr id="272" name="Conector angulado 271"/>
          <p:cNvCxnSpPr>
            <a:stCxn id="262" idx="1"/>
            <a:endCxn id="271" idx="3"/>
          </p:cNvCxnSpPr>
          <p:nvPr/>
        </p:nvCxnSpPr>
        <p:spPr>
          <a:xfrm rot="10800000" flipV="1">
            <a:off x="4421110" y="1647283"/>
            <a:ext cx="368062" cy="93165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onector angulado 275"/>
          <p:cNvCxnSpPr>
            <a:stCxn id="269" idx="1"/>
            <a:endCxn id="271" idx="3"/>
          </p:cNvCxnSpPr>
          <p:nvPr/>
        </p:nvCxnSpPr>
        <p:spPr>
          <a:xfrm rot="10800000" flipV="1">
            <a:off x="4421110" y="2063075"/>
            <a:ext cx="368062" cy="51586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Conector angulado 278"/>
          <p:cNvCxnSpPr>
            <a:stCxn id="270" idx="1"/>
            <a:endCxn id="271" idx="3"/>
          </p:cNvCxnSpPr>
          <p:nvPr/>
        </p:nvCxnSpPr>
        <p:spPr>
          <a:xfrm rot="10800000" flipV="1">
            <a:off x="4421110" y="2478869"/>
            <a:ext cx="368062" cy="1000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Conector angulado 281"/>
          <p:cNvCxnSpPr>
            <a:stCxn id="264" idx="1"/>
            <a:endCxn id="271" idx="3"/>
          </p:cNvCxnSpPr>
          <p:nvPr/>
        </p:nvCxnSpPr>
        <p:spPr>
          <a:xfrm rot="10800000">
            <a:off x="4421110" y="2578938"/>
            <a:ext cx="368062" cy="3157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angulado 284"/>
          <p:cNvCxnSpPr>
            <a:stCxn id="265" idx="1"/>
            <a:endCxn id="271" idx="3"/>
          </p:cNvCxnSpPr>
          <p:nvPr/>
        </p:nvCxnSpPr>
        <p:spPr>
          <a:xfrm rot="10800000">
            <a:off x="4421110" y="2578937"/>
            <a:ext cx="368062" cy="73151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angulado 287"/>
          <p:cNvCxnSpPr>
            <a:stCxn id="266" idx="1"/>
            <a:endCxn id="271" idx="3"/>
          </p:cNvCxnSpPr>
          <p:nvPr/>
        </p:nvCxnSpPr>
        <p:spPr>
          <a:xfrm rot="10800000">
            <a:off x="4421110" y="2578937"/>
            <a:ext cx="368062" cy="114731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4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51" grpId="0" animBg="1"/>
      <p:bldP spid="253" grpId="0" animBg="1"/>
      <p:bldP spid="262" grpId="0" animBg="1"/>
      <p:bldP spid="264" grpId="0" animBg="1"/>
      <p:bldP spid="265" grpId="0" animBg="1"/>
      <p:bldP spid="266" grpId="0" animBg="1"/>
      <p:bldP spid="269" grpId="0" animBg="1"/>
      <p:bldP spid="270" grpId="0" animBg="1"/>
      <p:bldP spid="2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7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068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Maus cheiros de Design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edondar Retângulo no Mesmo Canto Lateral 9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[5]: </a:t>
            </a:r>
            <a:r>
              <a:rPr lang="en-US" sz="1000" b="1" dirty="0" err="1" smtClean="0">
                <a:solidFill>
                  <a:schemeClr val="tx1"/>
                </a:solidFill>
              </a:rPr>
              <a:t>Suryanarayana</a:t>
            </a:r>
            <a:r>
              <a:rPr lang="en-US" sz="1000" b="1" dirty="0" smtClean="0">
                <a:solidFill>
                  <a:schemeClr val="tx1"/>
                </a:solidFill>
              </a:rPr>
              <a:t>, G., </a:t>
            </a:r>
            <a:r>
              <a:rPr lang="en-US" sz="1000" b="1" dirty="0" err="1" smtClean="0">
                <a:solidFill>
                  <a:schemeClr val="tx1"/>
                </a:solidFill>
              </a:rPr>
              <a:t>Samarthyam</a:t>
            </a:r>
            <a:r>
              <a:rPr lang="en-US" sz="1000" b="1" dirty="0" smtClean="0">
                <a:solidFill>
                  <a:schemeClr val="tx1"/>
                </a:solidFill>
              </a:rPr>
              <a:t>, G., &amp; Sharma, T. (2014). Refactoring for Software Design Smells: Managing Technical Debt. Morgan Kaufmann Publishers Inc.</a:t>
            </a:r>
            <a:endParaRPr lang="pt-BR" sz="1000" b="1" dirty="0">
              <a:solidFill>
                <a:schemeClr val="tx1"/>
              </a:solidFill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2095503" y="1447274"/>
            <a:ext cx="169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Missing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2095504" y="1762318"/>
            <a:ext cx="190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Imperative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2095502" y="2077362"/>
            <a:ext cx="1944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Incomplete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2095501" y="2392406"/>
            <a:ext cx="205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Unnecessary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2095503" y="2707450"/>
            <a:ext cx="187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Unutilized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2095500" y="3022493"/>
            <a:ext cx="1800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Duplicate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Abstraction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7" name="Conector angulado 26"/>
          <p:cNvCxnSpPr>
            <a:stCxn id="24" idx="0"/>
            <a:endCxn id="23" idx="1"/>
          </p:cNvCxnSpPr>
          <p:nvPr/>
        </p:nvCxnSpPr>
        <p:spPr>
          <a:xfrm>
            <a:off x="1800266" y="2382587"/>
            <a:ext cx="295234" cy="765906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angulado 28"/>
          <p:cNvCxnSpPr>
            <a:stCxn id="24" idx="0"/>
            <a:endCxn id="22" idx="1"/>
          </p:cNvCxnSpPr>
          <p:nvPr/>
        </p:nvCxnSpPr>
        <p:spPr>
          <a:xfrm>
            <a:off x="1800266" y="2382587"/>
            <a:ext cx="295237" cy="450863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do 30"/>
          <p:cNvCxnSpPr>
            <a:stCxn id="24" idx="0"/>
            <a:endCxn id="21" idx="1"/>
          </p:cNvCxnSpPr>
          <p:nvPr/>
        </p:nvCxnSpPr>
        <p:spPr>
          <a:xfrm>
            <a:off x="1800266" y="2382587"/>
            <a:ext cx="295235" cy="135819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angulado 32"/>
          <p:cNvCxnSpPr>
            <a:stCxn id="24" idx="0"/>
            <a:endCxn id="20" idx="1"/>
          </p:cNvCxnSpPr>
          <p:nvPr/>
        </p:nvCxnSpPr>
        <p:spPr>
          <a:xfrm flipV="1">
            <a:off x="1800266" y="2203362"/>
            <a:ext cx="295236" cy="179225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/>
          <p:cNvCxnSpPr>
            <a:stCxn id="24" idx="0"/>
            <a:endCxn id="19" idx="1"/>
          </p:cNvCxnSpPr>
          <p:nvPr/>
        </p:nvCxnSpPr>
        <p:spPr>
          <a:xfrm flipV="1">
            <a:off x="1800266" y="1888318"/>
            <a:ext cx="295238" cy="494269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>
            <a:stCxn id="18" idx="1"/>
            <a:endCxn id="24" idx="0"/>
          </p:cNvCxnSpPr>
          <p:nvPr/>
        </p:nvCxnSpPr>
        <p:spPr>
          <a:xfrm rot="10800000" flipV="1">
            <a:off x="1800267" y="1573273"/>
            <a:ext cx="295237" cy="809313"/>
          </a:xfrm>
          <a:prstGeom prst="bentConnector3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de cantos arredondados 38"/>
          <p:cNvSpPr/>
          <p:nvPr/>
        </p:nvSpPr>
        <p:spPr>
          <a:xfrm>
            <a:off x="6483830" y="1474002"/>
            <a:ext cx="2016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Defficient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Encapsulation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Retângulo de cantos arredondados 39"/>
          <p:cNvSpPr/>
          <p:nvPr/>
        </p:nvSpPr>
        <p:spPr>
          <a:xfrm>
            <a:off x="6483829" y="1785786"/>
            <a:ext cx="172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Leaky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Encapsulation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Retângulo de cantos arredondados 40"/>
          <p:cNvSpPr/>
          <p:nvPr/>
        </p:nvSpPr>
        <p:spPr>
          <a:xfrm>
            <a:off x="6483831" y="2097570"/>
            <a:ext cx="187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Missing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Encapsulation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tângulo de cantos arredondados 41"/>
          <p:cNvSpPr/>
          <p:nvPr/>
        </p:nvSpPr>
        <p:spPr>
          <a:xfrm>
            <a:off x="6483828" y="2409355"/>
            <a:ext cx="2196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Unexploited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Encapsulation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1" name="Conector angulado 60"/>
          <p:cNvCxnSpPr>
            <a:stCxn id="25" idx="0"/>
            <a:endCxn id="42" idx="1"/>
          </p:cNvCxnSpPr>
          <p:nvPr/>
        </p:nvCxnSpPr>
        <p:spPr>
          <a:xfrm>
            <a:off x="6298684" y="2091344"/>
            <a:ext cx="185144" cy="4440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angulado 63"/>
          <p:cNvCxnSpPr>
            <a:stCxn id="25" idx="0"/>
            <a:endCxn id="41" idx="1"/>
          </p:cNvCxnSpPr>
          <p:nvPr/>
        </p:nvCxnSpPr>
        <p:spPr>
          <a:xfrm>
            <a:off x="6298684" y="2091344"/>
            <a:ext cx="185147" cy="1322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angulado 68"/>
          <p:cNvCxnSpPr>
            <a:stCxn id="25" idx="0"/>
            <a:endCxn id="40" idx="1"/>
          </p:cNvCxnSpPr>
          <p:nvPr/>
        </p:nvCxnSpPr>
        <p:spPr>
          <a:xfrm flipV="1">
            <a:off x="6298684" y="1911786"/>
            <a:ext cx="185145" cy="17955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angulado 71"/>
          <p:cNvCxnSpPr>
            <a:stCxn id="25" idx="0"/>
            <a:endCxn id="39" idx="1"/>
          </p:cNvCxnSpPr>
          <p:nvPr/>
        </p:nvCxnSpPr>
        <p:spPr>
          <a:xfrm flipV="1">
            <a:off x="6298684" y="1600002"/>
            <a:ext cx="185146" cy="49134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ângulo de cantos arredondados 74"/>
          <p:cNvSpPr/>
          <p:nvPr/>
        </p:nvSpPr>
        <p:spPr>
          <a:xfrm>
            <a:off x="6973025" y="2916318"/>
            <a:ext cx="154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Missing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Retângulo de cantos arredondados 75"/>
          <p:cNvSpPr/>
          <p:nvPr/>
        </p:nvSpPr>
        <p:spPr>
          <a:xfrm>
            <a:off x="6973026" y="3228998"/>
            <a:ext cx="190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Unnecessary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Retângulo de cantos arredondados 76"/>
          <p:cNvSpPr/>
          <p:nvPr/>
        </p:nvSpPr>
        <p:spPr>
          <a:xfrm>
            <a:off x="6973024" y="3541678"/>
            <a:ext cx="1800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Unfactored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Retângulo de cantos arredondados 77"/>
          <p:cNvSpPr/>
          <p:nvPr/>
        </p:nvSpPr>
        <p:spPr>
          <a:xfrm>
            <a:off x="6973023" y="3854358"/>
            <a:ext cx="136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Wide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tângulo de cantos arredondados 78"/>
          <p:cNvSpPr/>
          <p:nvPr/>
        </p:nvSpPr>
        <p:spPr>
          <a:xfrm>
            <a:off x="6973025" y="4167038"/>
            <a:ext cx="1800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Speculative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0" name="Retângulo de cantos arredondados 79"/>
          <p:cNvSpPr/>
          <p:nvPr/>
        </p:nvSpPr>
        <p:spPr>
          <a:xfrm>
            <a:off x="6973022" y="4479718"/>
            <a:ext cx="136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Deep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tângulo de cantos arredondados 80"/>
          <p:cNvSpPr/>
          <p:nvPr/>
        </p:nvSpPr>
        <p:spPr>
          <a:xfrm>
            <a:off x="6973024" y="4792398"/>
            <a:ext cx="172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Rebellious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Retângulo de cantos arredondados 81"/>
          <p:cNvSpPr/>
          <p:nvPr/>
        </p:nvSpPr>
        <p:spPr>
          <a:xfrm>
            <a:off x="6973023" y="5105078"/>
            <a:ext cx="1476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Broken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3" name="Retângulo de cantos arredondados 82"/>
          <p:cNvSpPr/>
          <p:nvPr/>
        </p:nvSpPr>
        <p:spPr>
          <a:xfrm>
            <a:off x="6973025" y="5417758"/>
            <a:ext cx="169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Multipath</a:t>
            </a:r>
            <a:r>
              <a:rPr lang="pt-BR" sz="14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Retângulo de cantos arredondados 83"/>
          <p:cNvSpPr/>
          <p:nvPr/>
        </p:nvSpPr>
        <p:spPr>
          <a:xfrm>
            <a:off x="6973022" y="5730436"/>
            <a:ext cx="136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Cyclic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Hierarchy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6" name="Conector angulado 85"/>
          <p:cNvCxnSpPr>
            <a:stCxn id="85" idx="0"/>
            <a:endCxn id="84" idx="1"/>
          </p:cNvCxnSpPr>
          <p:nvPr/>
        </p:nvCxnSpPr>
        <p:spPr>
          <a:xfrm>
            <a:off x="6604684" y="4460535"/>
            <a:ext cx="368338" cy="139590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angulado 89"/>
          <p:cNvCxnSpPr>
            <a:stCxn id="85" idx="0"/>
            <a:endCxn id="83" idx="1"/>
          </p:cNvCxnSpPr>
          <p:nvPr/>
        </p:nvCxnSpPr>
        <p:spPr>
          <a:xfrm>
            <a:off x="6604684" y="4460535"/>
            <a:ext cx="368341" cy="108322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angulado 92"/>
          <p:cNvCxnSpPr>
            <a:stCxn id="85" idx="0"/>
            <a:endCxn id="82" idx="1"/>
          </p:cNvCxnSpPr>
          <p:nvPr/>
        </p:nvCxnSpPr>
        <p:spPr>
          <a:xfrm>
            <a:off x="6604684" y="4460535"/>
            <a:ext cx="368339" cy="7705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angulado 95"/>
          <p:cNvCxnSpPr>
            <a:stCxn id="85" idx="0"/>
            <a:endCxn id="81" idx="1"/>
          </p:cNvCxnSpPr>
          <p:nvPr/>
        </p:nvCxnSpPr>
        <p:spPr>
          <a:xfrm>
            <a:off x="6604684" y="4460535"/>
            <a:ext cx="368340" cy="45786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angulado 98"/>
          <p:cNvCxnSpPr>
            <a:stCxn id="85" idx="0"/>
            <a:endCxn id="80" idx="1"/>
          </p:cNvCxnSpPr>
          <p:nvPr/>
        </p:nvCxnSpPr>
        <p:spPr>
          <a:xfrm>
            <a:off x="6604684" y="4460535"/>
            <a:ext cx="368338" cy="1451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angulado 101"/>
          <p:cNvCxnSpPr>
            <a:stCxn id="85" idx="0"/>
            <a:endCxn id="79" idx="1"/>
          </p:cNvCxnSpPr>
          <p:nvPr/>
        </p:nvCxnSpPr>
        <p:spPr>
          <a:xfrm flipV="1">
            <a:off x="6604684" y="4293038"/>
            <a:ext cx="368341" cy="16749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angulado 104"/>
          <p:cNvCxnSpPr>
            <a:stCxn id="85" idx="0"/>
            <a:endCxn id="78" idx="1"/>
          </p:cNvCxnSpPr>
          <p:nvPr/>
        </p:nvCxnSpPr>
        <p:spPr>
          <a:xfrm flipV="1">
            <a:off x="6604684" y="3980358"/>
            <a:ext cx="368339" cy="48017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angulado 113"/>
          <p:cNvCxnSpPr>
            <a:stCxn id="85" idx="0"/>
            <a:endCxn id="77" idx="1"/>
          </p:cNvCxnSpPr>
          <p:nvPr/>
        </p:nvCxnSpPr>
        <p:spPr>
          <a:xfrm flipV="1">
            <a:off x="6604684" y="3667678"/>
            <a:ext cx="368340" cy="79285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angulado 116"/>
          <p:cNvCxnSpPr>
            <a:stCxn id="85" idx="0"/>
            <a:endCxn id="76" idx="1"/>
          </p:cNvCxnSpPr>
          <p:nvPr/>
        </p:nvCxnSpPr>
        <p:spPr>
          <a:xfrm flipV="1">
            <a:off x="6604684" y="3354998"/>
            <a:ext cx="368342" cy="11055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angulado 119"/>
          <p:cNvCxnSpPr>
            <a:stCxn id="85" idx="0"/>
            <a:endCxn id="75" idx="1"/>
          </p:cNvCxnSpPr>
          <p:nvPr/>
        </p:nvCxnSpPr>
        <p:spPr>
          <a:xfrm flipV="1">
            <a:off x="6604684" y="3042318"/>
            <a:ext cx="368341" cy="14182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tângulo de cantos arredondados 123"/>
          <p:cNvSpPr/>
          <p:nvPr/>
        </p:nvSpPr>
        <p:spPr>
          <a:xfrm>
            <a:off x="2489660" y="4428865"/>
            <a:ext cx="1908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Broken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Modularization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5" name="Retângulo de cantos arredondados 124"/>
          <p:cNvSpPr/>
          <p:nvPr/>
        </p:nvSpPr>
        <p:spPr>
          <a:xfrm>
            <a:off x="2489659" y="4735677"/>
            <a:ext cx="2232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Insufficient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Modularization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6" name="Retângulo de cantos arredondados 125"/>
          <p:cNvSpPr/>
          <p:nvPr/>
        </p:nvSpPr>
        <p:spPr>
          <a:xfrm>
            <a:off x="2489661" y="5042489"/>
            <a:ext cx="1764000" cy="472172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Cyclically-dependent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Modularization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7" name="Retângulo de cantos arredondados 126"/>
          <p:cNvSpPr/>
          <p:nvPr/>
        </p:nvSpPr>
        <p:spPr>
          <a:xfrm>
            <a:off x="2489658" y="5569474"/>
            <a:ext cx="2016000" cy="252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Hub-</a:t>
            </a:r>
            <a:r>
              <a:rPr lang="pt-BR" sz="1400" b="1" dirty="0" err="1">
                <a:solidFill>
                  <a:schemeClr val="bg2">
                    <a:lumMod val="25000"/>
                  </a:schemeClr>
                </a:solidFill>
              </a:rPr>
              <a:t>like</a:t>
            </a:r>
            <a:r>
              <a:rPr lang="pt-BR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pt-BR" sz="1400" b="1" dirty="0" err="1" smtClean="0">
                <a:solidFill>
                  <a:schemeClr val="bg2">
                    <a:lumMod val="25000"/>
                  </a:schemeClr>
                </a:solidFill>
              </a:rPr>
              <a:t>Modularization</a:t>
            </a:r>
            <a:endParaRPr lang="pt-BR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28" name="Conector angulado 127"/>
          <p:cNvCxnSpPr>
            <a:stCxn id="123" idx="0"/>
            <a:endCxn id="127" idx="1"/>
          </p:cNvCxnSpPr>
          <p:nvPr/>
        </p:nvCxnSpPr>
        <p:spPr>
          <a:xfrm>
            <a:off x="2051720" y="5090502"/>
            <a:ext cx="437938" cy="60497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angulado 128"/>
          <p:cNvCxnSpPr>
            <a:stCxn id="123" idx="0"/>
            <a:endCxn id="126" idx="1"/>
          </p:cNvCxnSpPr>
          <p:nvPr/>
        </p:nvCxnSpPr>
        <p:spPr>
          <a:xfrm>
            <a:off x="2051720" y="5090502"/>
            <a:ext cx="437941" cy="1880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angulado 129"/>
          <p:cNvCxnSpPr>
            <a:stCxn id="123" idx="0"/>
            <a:endCxn id="125" idx="1"/>
          </p:cNvCxnSpPr>
          <p:nvPr/>
        </p:nvCxnSpPr>
        <p:spPr>
          <a:xfrm flipV="1">
            <a:off x="2051720" y="4861677"/>
            <a:ext cx="437939" cy="2288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angulado 130"/>
          <p:cNvCxnSpPr>
            <a:stCxn id="123" idx="0"/>
            <a:endCxn id="124" idx="1"/>
          </p:cNvCxnSpPr>
          <p:nvPr/>
        </p:nvCxnSpPr>
        <p:spPr>
          <a:xfrm flipV="1">
            <a:off x="2051720" y="4554865"/>
            <a:ext cx="437940" cy="5356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upo 161"/>
          <p:cNvGrpSpPr/>
          <p:nvPr/>
        </p:nvGrpSpPr>
        <p:grpSpPr>
          <a:xfrm>
            <a:off x="3213037" y="3516578"/>
            <a:ext cx="2412000" cy="576001"/>
            <a:chOff x="3213037" y="3453499"/>
            <a:chExt cx="2412000" cy="576001"/>
          </a:xfrm>
        </p:grpSpPr>
        <p:sp>
          <p:nvSpPr>
            <p:cNvPr id="59" name="Octógono 58"/>
            <p:cNvSpPr/>
            <p:nvPr/>
          </p:nvSpPr>
          <p:spPr>
            <a:xfrm>
              <a:off x="3213037" y="3453500"/>
              <a:ext cx="2412000" cy="576000"/>
            </a:xfrm>
            <a:prstGeom prst="octagon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b="1" dirty="0" smtClean="0">
                  <a:solidFill>
                    <a:schemeClr val="accent6">
                      <a:lumMod val="50000"/>
                    </a:schemeClr>
                  </a:solidFill>
                </a:rPr>
                <a:t>Classificação dos maus cheiros de design [5]</a:t>
              </a:r>
              <a:endParaRPr lang="pt-BR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61" name="Retângulo 160"/>
            <p:cNvSpPr/>
            <p:nvPr/>
          </p:nvSpPr>
          <p:spPr>
            <a:xfrm>
              <a:off x="3371193" y="3453499"/>
              <a:ext cx="2095689" cy="57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63" name="Conector angulado 162"/>
          <p:cNvCxnSpPr>
            <a:stCxn id="166" idx="2"/>
          </p:cNvCxnSpPr>
          <p:nvPr/>
        </p:nvCxnSpPr>
        <p:spPr>
          <a:xfrm rot="16200000" flipH="1">
            <a:off x="2302284" y="1402381"/>
            <a:ext cx="986342" cy="3247169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upo 204"/>
          <p:cNvGrpSpPr/>
          <p:nvPr/>
        </p:nvGrpSpPr>
        <p:grpSpPr>
          <a:xfrm>
            <a:off x="540266" y="2238587"/>
            <a:ext cx="1260000" cy="294208"/>
            <a:chOff x="167779" y="2204083"/>
            <a:chExt cx="2088000" cy="294208"/>
          </a:xfrm>
        </p:grpSpPr>
        <p:sp>
          <p:nvSpPr>
            <p:cNvPr id="24" name="Hexágono 23"/>
            <p:cNvSpPr/>
            <p:nvPr/>
          </p:nvSpPr>
          <p:spPr>
            <a:xfrm>
              <a:off x="167779" y="2204083"/>
              <a:ext cx="2088000" cy="28800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600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Abstraction</a:t>
              </a:r>
              <a:endParaRPr lang="pt-BR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66" name="Retângulo 165"/>
            <p:cNvSpPr/>
            <p:nvPr/>
          </p:nvSpPr>
          <p:spPr>
            <a:xfrm>
              <a:off x="276225" y="2210291"/>
              <a:ext cx="1876425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4" name="Grupo 203"/>
          <p:cNvGrpSpPr/>
          <p:nvPr/>
        </p:nvGrpSpPr>
        <p:grpSpPr>
          <a:xfrm>
            <a:off x="431720" y="4946502"/>
            <a:ext cx="1620000" cy="293536"/>
            <a:chOff x="431720" y="4911998"/>
            <a:chExt cx="1620000" cy="293536"/>
          </a:xfrm>
        </p:grpSpPr>
        <p:sp>
          <p:nvSpPr>
            <p:cNvPr id="174" name="Retângulo 173"/>
            <p:cNvSpPr/>
            <p:nvPr/>
          </p:nvSpPr>
          <p:spPr>
            <a:xfrm>
              <a:off x="540266" y="4917534"/>
              <a:ext cx="1402834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3" name="Hexágono 122"/>
            <p:cNvSpPr/>
            <p:nvPr/>
          </p:nvSpPr>
          <p:spPr>
            <a:xfrm>
              <a:off x="431720" y="4911998"/>
              <a:ext cx="1620000" cy="28800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600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Modularization</a:t>
              </a:r>
              <a:endParaRPr lang="pt-BR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175" name="Retângulo 174"/>
          <p:cNvSpPr/>
          <p:nvPr/>
        </p:nvSpPr>
        <p:spPr>
          <a:xfrm>
            <a:off x="692666" y="5104438"/>
            <a:ext cx="1402834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06" name="Grupo 205"/>
          <p:cNvGrpSpPr/>
          <p:nvPr/>
        </p:nvGrpSpPr>
        <p:grpSpPr>
          <a:xfrm>
            <a:off x="4822684" y="1944417"/>
            <a:ext cx="1476000" cy="293103"/>
            <a:chOff x="4822684" y="1824188"/>
            <a:chExt cx="1476000" cy="293103"/>
          </a:xfrm>
        </p:grpSpPr>
        <p:sp>
          <p:nvSpPr>
            <p:cNvPr id="194" name="Retângulo 193"/>
            <p:cNvSpPr/>
            <p:nvPr/>
          </p:nvSpPr>
          <p:spPr>
            <a:xfrm>
              <a:off x="4901137" y="1824188"/>
              <a:ext cx="1296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Hexágono 24"/>
            <p:cNvSpPr/>
            <p:nvPr/>
          </p:nvSpPr>
          <p:spPr>
            <a:xfrm>
              <a:off x="4822684" y="1827115"/>
              <a:ext cx="1476000" cy="28800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600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Encapsulation</a:t>
              </a:r>
              <a:endParaRPr lang="pt-BR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3" name="Retângulo 172"/>
            <p:cNvSpPr/>
            <p:nvPr/>
          </p:nvSpPr>
          <p:spPr>
            <a:xfrm>
              <a:off x="4924425" y="1829291"/>
              <a:ext cx="1296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7" name="Grupo 206"/>
          <p:cNvGrpSpPr/>
          <p:nvPr/>
        </p:nvGrpSpPr>
        <p:grpSpPr>
          <a:xfrm>
            <a:off x="5560684" y="4316535"/>
            <a:ext cx="1044000" cy="301076"/>
            <a:chOff x="5560684" y="4282031"/>
            <a:chExt cx="1044000" cy="301076"/>
          </a:xfrm>
        </p:grpSpPr>
        <p:sp>
          <p:nvSpPr>
            <p:cNvPr id="85" name="Hexágono 84"/>
            <p:cNvSpPr/>
            <p:nvPr/>
          </p:nvSpPr>
          <p:spPr>
            <a:xfrm>
              <a:off x="5560684" y="4282031"/>
              <a:ext cx="1044000" cy="288000"/>
            </a:xfrm>
            <a:prstGeom prst="hexag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pt-BR" sz="1600" b="1" dirty="0" err="1" smtClean="0">
                  <a:solidFill>
                    <a:schemeClr val="accent4">
                      <a:lumMod val="75000"/>
                    </a:schemeClr>
                  </a:solidFill>
                </a:rPr>
                <a:t>Hierarchy</a:t>
              </a:r>
              <a:endParaRPr lang="pt-BR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03" name="Retângulo 202"/>
            <p:cNvSpPr/>
            <p:nvPr/>
          </p:nvSpPr>
          <p:spPr>
            <a:xfrm>
              <a:off x="5634562" y="4295107"/>
              <a:ext cx="9000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11" name="Conector angulado 210"/>
          <p:cNvCxnSpPr>
            <a:stCxn id="194" idx="2"/>
            <a:endCxn id="161" idx="0"/>
          </p:cNvCxnSpPr>
          <p:nvPr/>
        </p:nvCxnSpPr>
        <p:spPr>
          <a:xfrm rot="5400000">
            <a:off x="4342008" y="2309448"/>
            <a:ext cx="1284161" cy="1130099"/>
          </a:xfrm>
          <a:prstGeom prst="bentConnector3">
            <a:avLst>
              <a:gd name="adj1" fmla="val 92279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angulado 216"/>
          <p:cNvCxnSpPr>
            <a:stCxn id="203" idx="0"/>
            <a:endCxn id="161" idx="2"/>
          </p:cNvCxnSpPr>
          <p:nvPr/>
        </p:nvCxnSpPr>
        <p:spPr>
          <a:xfrm rot="16200000" flipV="1">
            <a:off x="5133284" y="3378333"/>
            <a:ext cx="237033" cy="16655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angulado 221"/>
          <p:cNvCxnSpPr>
            <a:stCxn id="174" idx="0"/>
            <a:endCxn id="161" idx="2"/>
          </p:cNvCxnSpPr>
          <p:nvPr/>
        </p:nvCxnSpPr>
        <p:spPr>
          <a:xfrm rot="5400000" flipH="1" flipV="1">
            <a:off x="2400630" y="2933631"/>
            <a:ext cx="859460" cy="3177355"/>
          </a:xfrm>
          <a:prstGeom prst="bentConnector3">
            <a:avLst>
              <a:gd name="adj1" fmla="val 86139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8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>
                <a:solidFill>
                  <a:schemeClr val="accent6">
                    <a:lumMod val="50000"/>
                  </a:schemeClr>
                </a:solidFill>
              </a:rPr>
              <a:t>Hierarquia de </a:t>
            </a:r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Modelos Probabilísticos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33182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edondar Retângulo no Mesmo Canto Lateral 9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[5]: </a:t>
            </a:r>
            <a:r>
              <a:rPr lang="en-US" sz="1000" b="1" dirty="0" err="1" smtClean="0">
                <a:solidFill>
                  <a:schemeClr val="tx1"/>
                </a:solidFill>
              </a:rPr>
              <a:t>Suryanarayana</a:t>
            </a:r>
            <a:r>
              <a:rPr lang="en-US" sz="1000" b="1" dirty="0" smtClean="0">
                <a:solidFill>
                  <a:schemeClr val="tx1"/>
                </a:solidFill>
              </a:rPr>
              <a:t>, G., </a:t>
            </a:r>
            <a:r>
              <a:rPr lang="en-US" sz="1000" b="1" dirty="0" err="1" smtClean="0">
                <a:solidFill>
                  <a:schemeClr val="tx1"/>
                </a:solidFill>
              </a:rPr>
              <a:t>Samarthyam</a:t>
            </a:r>
            <a:r>
              <a:rPr lang="en-US" sz="1000" b="1" dirty="0" smtClean="0">
                <a:solidFill>
                  <a:schemeClr val="tx1"/>
                </a:solidFill>
              </a:rPr>
              <a:t>, G., &amp; Sharma, T. (2014). Refactoring for Software Design Smells: Managing Technical Debt. Morgan Kaufmann Publishers Inc.</a:t>
            </a:r>
            <a:endParaRPr lang="pt-BR" sz="1000" b="1" dirty="0">
              <a:solidFill>
                <a:schemeClr val="tx1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5" y="1352444"/>
            <a:ext cx="6937491" cy="4739409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 flipH="1" flipV="1">
            <a:off x="2759940" y="4221708"/>
            <a:ext cx="3561791" cy="720000"/>
            <a:chOff x="3880085" y="1320497"/>
            <a:chExt cx="5131050" cy="1112355"/>
          </a:xfrm>
        </p:grpSpPr>
        <p:cxnSp>
          <p:nvCxnSpPr>
            <p:cNvPr id="15" name="Conector reto 14"/>
            <p:cNvCxnSpPr/>
            <p:nvPr/>
          </p:nvCxnSpPr>
          <p:spPr>
            <a:xfrm flipV="1">
              <a:off x="3899135" y="2424021"/>
              <a:ext cx="511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6812847" y="1320675"/>
              <a:ext cx="21945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9002335" y="1320497"/>
              <a:ext cx="0" cy="11067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 flipV="1">
              <a:off x="3890509" y="1765439"/>
              <a:ext cx="0" cy="6674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3880085" y="1765439"/>
              <a:ext cx="214578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V="1">
              <a:off x="6025872" y="1320497"/>
              <a:ext cx="786975" cy="4449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aixaDeTexto 23"/>
          <p:cNvSpPr txBox="1"/>
          <p:nvPr/>
        </p:nvSpPr>
        <p:spPr>
          <a:xfrm>
            <a:off x="284663" y="5036484"/>
            <a:ext cx="2240423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Multifaceted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Abstraction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84100" y="5413910"/>
            <a:ext cx="22409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Unnecessary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Hierarchy</a:t>
            </a:r>
            <a:r>
              <a:rPr lang="pt-BR" sz="1400" dirty="0" smtClean="0">
                <a:solidFill>
                  <a:schemeClr val="bg1"/>
                </a:solidFill>
              </a:rPr>
              <a:t>[5</a:t>
            </a:r>
            <a:r>
              <a:rPr lang="pt-BR" sz="1400" dirty="0" smtClean="0">
                <a:solidFill>
                  <a:schemeClr val="bg1"/>
                </a:solidFill>
              </a:rPr>
              <a:t>]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284662" y="5791337"/>
            <a:ext cx="2240423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Unfactored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Hierarchy</a:t>
            </a:r>
            <a:r>
              <a:rPr lang="pt-BR" sz="1400" dirty="0" smtClean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[5]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54" name="CaixaDeTexto 53"/>
          <p:cNvSpPr txBox="1"/>
          <p:nvPr/>
        </p:nvSpPr>
        <p:spPr>
          <a:xfrm>
            <a:off x="1013762" y="2472014"/>
            <a:ext cx="1476000" cy="27699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200" i="1" dirty="0" err="1" smtClean="0">
                <a:solidFill>
                  <a:schemeClr val="bg1"/>
                </a:solidFill>
              </a:rPr>
              <a:t>Unfactored</a:t>
            </a:r>
            <a:r>
              <a:rPr lang="pt-BR" sz="1200" i="1" dirty="0" smtClean="0">
                <a:solidFill>
                  <a:schemeClr val="bg1"/>
                </a:solidFill>
              </a:rPr>
              <a:t> interface</a:t>
            </a:r>
            <a:endParaRPr lang="pt-BR" sz="1200" i="1" dirty="0">
              <a:solidFill>
                <a:schemeClr val="bg1"/>
              </a:solidFill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6325285" y="4221605"/>
            <a:ext cx="1476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200" i="1" dirty="0" err="1" smtClean="0">
                <a:solidFill>
                  <a:schemeClr val="bg1"/>
                </a:solidFill>
              </a:rPr>
              <a:t>Unfactored</a:t>
            </a:r>
            <a:r>
              <a:rPr lang="pt-BR" sz="1200" i="1" dirty="0" smtClean="0">
                <a:solidFill>
                  <a:schemeClr val="bg1"/>
                </a:solidFill>
              </a:rPr>
              <a:t> interface </a:t>
            </a:r>
            <a:r>
              <a:rPr lang="pt-BR" sz="1200" i="1" dirty="0" err="1" smtClean="0">
                <a:solidFill>
                  <a:schemeClr val="bg1"/>
                </a:solidFill>
              </a:rPr>
              <a:t>and</a:t>
            </a:r>
            <a:r>
              <a:rPr lang="pt-BR" sz="1200" i="1" dirty="0" smtClean="0">
                <a:solidFill>
                  <a:schemeClr val="bg1"/>
                </a:solidFill>
              </a:rPr>
              <a:t> </a:t>
            </a:r>
            <a:r>
              <a:rPr lang="pt-BR" sz="1200" i="1" dirty="0" err="1" smtClean="0">
                <a:solidFill>
                  <a:schemeClr val="bg1"/>
                </a:solidFill>
              </a:rPr>
              <a:t>implementation</a:t>
            </a:r>
            <a:endParaRPr lang="pt-BR" sz="1200" i="1" dirty="0" smtClean="0">
              <a:solidFill>
                <a:schemeClr val="bg1"/>
              </a:solidFill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4759453" y="1329653"/>
            <a:ext cx="1687252" cy="11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6455093" y="1329653"/>
            <a:ext cx="118727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1200" i="1" dirty="0" err="1" smtClean="0">
                <a:solidFill>
                  <a:schemeClr val="bg1"/>
                </a:solidFill>
              </a:rPr>
              <a:t>Unfactored</a:t>
            </a:r>
            <a:r>
              <a:rPr lang="pt-BR" sz="1200" i="1" dirty="0" smtClean="0">
                <a:solidFill>
                  <a:schemeClr val="bg1"/>
                </a:solidFill>
              </a:rPr>
              <a:t> </a:t>
            </a:r>
            <a:r>
              <a:rPr lang="pt-BR" sz="1200" i="1" dirty="0" err="1" smtClean="0">
                <a:solidFill>
                  <a:schemeClr val="bg1"/>
                </a:solidFill>
              </a:rPr>
              <a:t>implementation</a:t>
            </a:r>
            <a:endParaRPr lang="pt-BR" sz="1200" i="1" dirty="0">
              <a:solidFill>
                <a:schemeClr val="bg1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 flipH="1" flipV="1">
            <a:off x="1013762" y="2745897"/>
            <a:ext cx="3312001" cy="1714344"/>
            <a:chOff x="3880083" y="1320497"/>
            <a:chExt cx="5131052" cy="1108708"/>
          </a:xfrm>
        </p:grpSpPr>
        <p:cxnSp>
          <p:nvCxnSpPr>
            <p:cNvPr id="36" name="Conector reto 35"/>
            <p:cNvCxnSpPr/>
            <p:nvPr/>
          </p:nvCxnSpPr>
          <p:spPr>
            <a:xfrm flipV="1">
              <a:off x="3899135" y="2429205"/>
              <a:ext cx="51120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>
              <a:off x="6812847" y="1320675"/>
              <a:ext cx="21945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V="1">
              <a:off x="9002335" y="1320497"/>
              <a:ext cx="0" cy="110672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V="1">
              <a:off x="3890509" y="1984831"/>
              <a:ext cx="0" cy="44235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 flipV="1">
              <a:off x="3880083" y="1978475"/>
              <a:ext cx="293276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V="1">
              <a:off x="6812847" y="1326093"/>
              <a:ext cx="0" cy="65189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/>
          <p:cNvGrpSpPr/>
          <p:nvPr/>
        </p:nvGrpSpPr>
        <p:grpSpPr>
          <a:xfrm flipV="1">
            <a:off x="2617365" y="2539845"/>
            <a:ext cx="5449949" cy="1152000"/>
            <a:chOff x="3890509" y="1472184"/>
            <a:chExt cx="5120626" cy="962037"/>
          </a:xfrm>
        </p:grpSpPr>
        <p:cxnSp>
          <p:nvCxnSpPr>
            <p:cNvPr id="42" name="Conector reto 41"/>
            <p:cNvCxnSpPr/>
            <p:nvPr/>
          </p:nvCxnSpPr>
          <p:spPr>
            <a:xfrm flipV="1">
              <a:off x="3899135" y="2424021"/>
              <a:ext cx="511200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>
              <a:off x="6000743" y="1481200"/>
              <a:ext cx="3010392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V="1">
              <a:off x="9002335" y="1472184"/>
              <a:ext cx="0" cy="962037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V="1">
              <a:off x="3890509" y="1609246"/>
              <a:ext cx="0" cy="823606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3898263" y="1603130"/>
              <a:ext cx="182653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 flipV="1">
              <a:off x="5727031" y="1472184"/>
              <a:ext cx="304422" cy="13089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tângulo 48"/>
          <p:cNvSpPr/>
          <p:nvPr/>
        </p:nvSpPr>
        <p:spPr>
          <a:xfrm>
            <a:off x="1072688" y="4034926"/>
            <a:ext cx="1309785" cy="372884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/>
          <p:cNvSpPr/>
          <p:nvPr/>
        </p:nvSpPr>
        <p:spPr>
          <a:xfrm>
            <a:off x="2869328" y="1905758"/>
            <a:ext cx="1309785" cy="372884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58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5" grpId="0" animBg="1"/>
      <p:bldP spid="26" grpId="0" animBg="1"/>
      <p:bldP spid="54" grpId="0" animBg="1"/>
      <p:bldP spid="55" grpId="0" animBg="1"/>
      <p:bldP spid="56" grpId="0" animBg="1"/>
      <p:bldP spid="57" grpId="0" animBg="1"/>
      <p:bldP spid="49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6498000"/>
            <a:ext cx="9144000" cy="36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6539500"/>
            <a:ext cx="2051720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pt-BR" sz="1200" dirty="0" smtClean="0">
                <a:solidFill>
                  <a:schemeClr val="bg1"/>
                </a:solidFill>
              </a:rPr>
              <a:t>Renato Cordeiro Ferreira</a:t>
            </a:r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fld id="{560891D0-880F-47EB-A89F-E40B265345CF}" type="slidenum">
              <a:rPr lang="pt-BR" smtClean="0">
                <a:solidFill>
                  <a:schemeClr val="bg1"/>
                </a:solidFill>
              </a:rPr>
              <a:pPr/>
              <a:t>9</a:t>
            </a:fld>
            <a:r>
              <a:rPr lang="pt-BR" dirty="0" smtClean="0">
                <a:solidFill>
                  <a:schemeClr val="bg1"/>
                </a:solidFill>
              </a:rPr>
              <a:t> / 21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5452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/>
            <a:r>
              <a:rPr lang="pt-BR" sz="3200" b="1" dirty="0" smtClean="0">
                <a:solidFill>
                  <a:schemeClr val="accent6">
                    <a:lumMod val="50000"/>
                  </a:schemeClr>
                </a:solidFill>
              </a:rPr>
              <a:t>Hierarquia de Fábricas de Modelos Probabilísticos</a:t>
            </a:r>
            <a:endParaRPr lang="pt-B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7780" y="1215930"/>
            <a:ext cx="8800051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edondar Retângulo no Mesmo Canto Lateral 9"/>
          <p:cNvSpPr/>
          <p:nvPr/>
        </p:nvSpPr>
        <p:spPr>
          <a:xfrm>
            <a:off x="161841" y="6166226"/>
            <a:ext cx="8820318" cy="331774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 smtClean="0">
                <a:solidFill>
                  <a:schemeClr val="tx1"/>
                </a:solidFill>
              </a:rPr>
              <a:t>[5]: </a:t>
            </a:r>
            <a:r>
              <a:rPr lang="en-US" sz="1000" b="1" dirty="0" err="1" smtClean="0">
                <a:solidFill>
                  <a:schemeClr val="tx1"/>
                </a:solidFill>
              </a:rPr>
              <a:t>Suryanarayana</a:t>
            </a:r>
            <a:r>
              <a:rPr lang="en-US" sz="1000" b="1" dirty="0" smtClean="0">
                <a:solidFill>
                  <a:schemeClr val="tx1"/>
                </a:solidFill>
              </a:rPr>
              <a:t>, G., </a:t>
            </a:r>
            <a:r>
              <a:rPr lang="en-US" sz="1000" b="1" dirty="0" err="1" smtClean="0">
                <a:solidFill>
                  <a:schemeClr val="tx1"/>
                </a:solidFill>
              </a:rPr>
              <a:t>Samarthyam</a:t>
            </a:r>
            <a:r>
              <a:rPr lang="en-US" sz="1000" b="1" dirty="0" smtClean="0">
                <a:solidFill>
                  <a:schemeClr val="tx1"/>
                </a:solidFill>
              </a:rPr>
              <a:t>, G., &amp; Sharma, T. (2014). Refactoring for Software Design Smells: Managing Technical Debt. Morgan Kaufmann Publishers Inc.</a:t>
            </a:r>
            <a:endParaRPr lang="pt-BR" sz="1000" b="1" dirty="0">
              <a:solidFill>
                <a:schemeClr val="tx1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 t="49517" r="592" b="25306"/>
          <a:stretch/>
        </p:blipFill>
        <p:spPr>
          <a:xfrm>
            <a:off x="388800" y="1893477"/>
            <a:ext cx="1800000" cy="371843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 t="-15" r="592" b="76210"/>
          <a:stretch/>
        </p:blipFill>
        <p:spPr>
          <a:xfrm>
            <a:off x="4766400" y="1893477"/>
            <a:ext cx="1800000" cy="351582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 t="75214" r="592" b="-1"/>
          <a:stretch/>
        </p:blipFill>
        <p:spPr>
          <a:xfrm>
            <a:off x="2577600" y="1893477"/>
            <a:ext cx="1800000" cy="3660297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5" t="24075" r="592" b="50611"/>
          <a:stretch/>
        </p:blipFill>
        <p:spPr>
          <a:xfrm>
            <a:off x="6955200" y="1893477"/>
            <a:ext cx="1800000" cy="3738262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49442" r="64662" b="48745"/>
          <a:stretch/>
        </p:blipFill>
        <p:spPr>
          <a:xfrm>
            <a:off x="3852000" y="1392494"/>
            <a:ext cx="1440000" cy="341671"/>
          </a:xfrm>
          <a:prstGeom prst="rect">
            <a:avLst/>
          </a:prstGeom>
        </p:spPr>
      </p:pic>
      <p:sp>
        <p:nvSpPr>
          <p:cNvPr id="32" name="CaixaDeTexto 31"/>
          <p:cNvSpPr txBox="1"/>
          <p:nvPr/>
        </p:nvSpPr>
        <p:spPr>
          <a:xfrm>
            <a:off x="284663" y="5785029"/>
            <a:ext cx="2240423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Multifaceted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Abstraction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[5]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3780000" y="1336842"/>
            <a:ext cx="1584000" cy="432000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Retângulo 37"/>
          <p:cNvSpPr/>
          <p:nvPr/>
        </p:nvSpPr>
        <p:spPr>
          <a:xfrm>
            <a:off x="269331" y="1825741"/>
            <a:ext cx="8622270" cy="3852000"/>
          </a:xfrm>
          <a:prstGeom prst="rect">
            <a:avLst/>
          </a:prstGeom>
          <a:noFill/>
          <a:ln>
            <a:solidFill>
              <a:srgbClr val="33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/>
          <p:cNvSpPr txBox="1"/>
          <p:nvPr/>
        </p:nvSpPr>
        <p:spPr>
          <a:xfrm>
            <a:off x="2586831" y="5785029"/>
            <a:ext cx="1908000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Rebellious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Hierarchy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[5]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4561416" y="5785029"/>
            <a:ext cx="2088000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1400" i="1" dirty="0" err="1" smtClean="0">
                <a:solidFill>
                  <a:schemeClr val="bg1"/>
                </a:solidFill>
              </a:rPr>
              <a:t>Imperative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i="1" dirty="0" err="1" smtClean="0">
                <a:solidFill>
                  <a:schemeClr val="bg1"/>
                </a:solidFill>
              </a:rPr>
              <a:t>Abstraction</a:t>
            </a:r>
            <a:r>
              <a:rPr lang="pt-BR" sz="1400" i="1" dirty="0" smtClean="0">
                <a:solidFill>
                  <a:schemeClr val="bg1"/>
                </a:solidFill>
              </a:rPr>
              <a:t> </a:t>
            </a:r>
            <a:r>
              <a:rPr lang="pt-BR" sz="1400" dirty="0" smtClean="0">
                <a:solidFill>
                  <a:schemeClr val="bg1"/>
                </a:solidFill>
              </a:rPr>
              <a:t>[5]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577600" y="1893477"/>
            <a:ext cx="1800000" cy="3254256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6955200" y="4849976"/>
            <a:ext cx="1800000" cy="75600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>
            <a:off x="388800" y="2218269"/>
            <a:ext cx="1800000" cy="338400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/>
          <p:cNvSpPr/>
          <p:nvPr/>
        </p:nvSpPr>
        <p:spPr>
          <a:xfrm>
            <a:off x="388800" y="1893477"/>
            <a:ext cx="1800000" cy="257056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>
            <a:off x="4766400" y="1893477"/>
            <a:ext cx="1800000" cy="705790"/>
          </a:xfrm>
          <a:prstGeom prst="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32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4142</TotalTime>
  <Words>1940</Words>
  <Application>Microsoft Office PowerPoint</Application>
  <PresentationFormat>Apresentação na tela (4:3)</PresentationFormat>
  <Paragraphs>305</Paragraphs>
  <Slides>28</Slides>
  <Notes>28</Notes>
  <HiddenSlides>7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renatocf</dc:creator>
  <cp:lastModifiedBy>renatocf</cp:lastModifiedBy>
  <cp:revision>309</cp:revision>
  <dcterms:created xsi:type="dcterms:W3CDTF">2015-11-08T16:29:55Z</dcterms:created>
  <dcterms:modified xsi:type="dcterms:W3CDTF">2016-02-01T01:25:17Z</dcterms:modified>
</cp:coreProperties>
</file>